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2DA5D7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14BDC1-74E6-9B50-B9BC-D4D8389147A4}" v="2" dt="2026-07-21T15:26:46.485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594" y="43"/>
      </p:cViewPr>
      <p:guideLst>
        <p:guide orient="horz"/>
        <p:guide pos="287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en Vetrano" userId="S::lvetrano@westwoodone.com::8210335d-539e-4a4c-bc79-bbb7fc8fbc82" providerId="AD" clId="Web-{315E393E-690C-18E5-1BC0-AA9DE40BB9A7}"/>
    <pc:docChg chg="modSld">
      <pc:chgData name="Lauren Vetrano" userId="S::lvetrano@westwoodone.com::8210335d-539e-4a4c-bc79-bbb7fc8fbc82" providerId="AD" clId="Web-{315E393E-690C-18E5-1BC0-AA9DE40BB9A7}" dt="2026-06-23T18:50:58.693" v="17" actId="20577"/>
      <pc:docMkLst>
        <pc:docMk/>
      </pc:docMkLst>
      <pc:sldChg chg="addSp modSp">
        <pc:chgData name="Lauren Vetrano" userId="S::lvetrano@westwoodone.com::8210335d-539e-4a4c-bc79-bbb7fc8fbc82" providerId="AD" clId="Web-{315E393E-690C-18E5-1BC0-AA9DE40BB9A7}" dt="2026-06-23T18:50:58.693" v="17" actId="20577"/>
        <pc:sldMkLst>
          <pc:docMk/>
          <pc:sldMk cId="4001084121" sldId="469"/>
        </pc:sldMkLst>
        <pc:spChg chg="add mod">
          <ac:chgData name="Lauren Vetrano" userId="S::lvetrano@westwoodone.com::8210335d-539e-4a4c-bc79-bbb7fc8fbc82" providerId="AD" clId="Web-{315E393E-690C-18E5-1BC0-AA9DE40BB9A7}" dt="2026-06-23T18:50:58.693" v="17" actId="20577"/>
          <ac:spMkLst>
            <pc:docMk/>
            <pc:sldMk cId="4001084121" sldId="469"/>
            <ac:spMk id="4" creationId="{8637B2ED-6548-0914-A597-2CD37CE017A3}"/>
          </ac:spMkLst>
        </pc:spChg>
        <pc:graphicFrameChg chg="modGraphic">
          <ac:chgData name="Lauren Vetrano" userId="S::lvetrano@westwoodone.com::8210335d-539e-4a4c-bc79-bbb7fc8fbc82" providerId="AD" clId="Web-{315E393E-690C-18E5-1BC0-AA9DE40BB9A7}" dt="2026-06-23T18:50:07.691" v="0"/>
          <ac:graphicFrameMkLst>
            <pc:docMk/>
            <pc:sldMk cId="4001084121" sldId="469"/>
            <ac:graphicFrameMk id="3" creationId="{82482F8C-D00C-BB22-BF4E-AB1C0439C6CA}"/>
          </ac:graphicFrameMkLst>
        </pc:graphicFrameChg>
      </pc:sldChg>
    </pc:docChg>
  </pc:docChgLst>
  <pc:docChgLst>
    <pc:chgData name="Lauren Vetrano" userId="S::lvetrano@westwoodone.com::8210335d-539e-4a4c-bc79-bbb7fc8fbc82" providerId="AD" clId="Web-{2D14BDC1-74E6-9B50-B9BC-D4D8389147A4}"/>
    <pc:docChg chg="modSld">
      <pc:chgData name="Lauren Vetrano" userId="S::lvetrano@westwoodone.com::8210335d-539e-4a4c-bc79-bbb7fc8fbc82" providerId="AD" clId="Web-{2D14BDC1-74E6-9B50-B9BC-D4D8389147A4}" dt="2026-07-21T15:26:46.485" v="1" actId="20577"/>
      <pc:docMkLst>
        <pc:docMk/>
      </pc:docMkLst>
      <pc:sldChg chg="modSp">
        <pc:chgData name="Lauren Vetrano" userId="S::lvetrano@westwoodone.com::8210335d-539e-4a4c-bc79-bbb7fc8fbc82" providerId="AD" clId="Web-{2D14BDC1-74E6-9B50-B9BC-D4D8389147A4}" dt="2026-07-21T15:26:46.485" v="1" actId="20577"/>
        <pc:sldMkLst>
          <pc:docMk/>
          <pc:sldMk cId="4001084121" sldId="469"/>
        </pc:sldMkLst>
        <pc:spChg chg="mod">
          <ac:chgData name="Lauren Vetrano" userId="S::lvetrano@westwoodone.com::8210335d-539e-4a4c-bc79-bbb7fc8fbc82" providerId="AD" clId="Web-{2D14BDC1-74E6-9B50-B9BC-D4D8389147A4}" dt="2026-07-21T15:26:46.485" v="1" actId="20577"/>
          <ac:spMkLst>
            <pc:docMk/>
            <pc:sldMk cId="4001084121" sldId="469"/>
            <ac:spMk id="14" creationId="{89C3E4E1-B564-4E71-94EE-14ED99E034B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C3E4E1-B564-4E71-94EE-14ED99E034BE}"/>
              </a:ext>
            </a:extLst>
          </p:cNvPr>
          <p:cNvSpPr txBox="1">
            <a:spLocks/>
          </p:cNvSpPr>
          <p:nvPr/>
        </p:nvSpPr>
        <p:spPr>
          <a:xfrm>
            <a:off x="46654" y="294162"/>
            <a:ext cx="9050691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>
              <a:defRPr/>
            </a:pPr>
            <a:r>
              <a:rPr lang="en-US" sz="2400" spc="0" dirty="0">
                <a:solidFill>
                  <a:srgbClr val="01588E"/>
                </a:solidFill>
                <a:latin typeface="Century Gothic"/>
                <a:ea typeface="Verdana"/>
                <a:cs typeface="Verdana" panose="020B0604030504040204" pitchFamily="34" charset="0"/>
                <a:sym typeface="Calibri"/>
              </a:rPr>
              <a:t>Placer.ai: AM/FM Radio Campaign Drives Significant Increase In Holiday Foot Traffic For A Major Retailer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2884C1-A03A-1AB9-29C8-72000CC728A2}"/>
              </a:ext>
            </a:extLst>
          </p:cNvPr>
          <p:cNvSpPr txBox="1"/>
          <p:nvPr/>
        </p:nvSpPr>
        <p:spPr>
          <a:xfrm>
            <a:off x="246380" y="1409512"/>
            <a:ext cx="4142470" cy="1107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spcAft>
                <a:spcPts val="1200"/>
              </a:spcAft>
              <a:defRPr sz="1600" b="1">
                <a:solidFill>
                  <a:srgbClr val="2DA5D7"/>
                </a:solidFill>
                <a:latin typeface="+mn-lt"/>
                <a:ea typeface="Times New Roman" panose="02020603050405020304" pitchFamily="18" charset="0"/>
              </a:defRPr>
            </a:lvl1pPr>
          </a:lstStyle>
          <a:p>
            <a:r>
              <a:rPr lang="en-US" dirty="0"/>
              <a:t>The Valentine’s Day campaign generated a +34% lift in foot traffic </a:t>
            </a:r>
          </a:p>
          <a:p>
            <a:r>
              <a:rPr lang="en-US" sz="1200" dirty="0">
                <a:solidFill>
                  <a:schemeClr val="tx2"/>
                </a:solidFill>
                <a:ea typeface="+mj-ea"/>
              </a:rPr>
              <a:t>AM/FM radio resulted in measurable incremental foot traffic increases across the United States footprint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208D17-03C9-7702-7EC2-36FAF8BC45A5}"/>
              </a:ext>
            </a:extLst>
          </p:cNvPr>
          <p:cNvSpPr txBox="1"/>
          <p:nvPr/>
        </p:nvSpPr>
        <p:spPr>
          <a:xfrm>
            <a:off x="46654" y="6541547"/>
            <a:ext cx="529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tx1"/>
                </a:solidFill>
              </a:rPr>
              <a:t>Source: Placer.ai February 2026 Foot Traffic Study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A81194-CC17-2F0C-4900-1328DF7840F5}"/>
              </a:ext>
            </a:extLst>
          </p:cNvPr>
          <p:cNvSpPr txBox="1"/>
          <p:nvPr/>
        </p:nvSpPr>
        <p:spPr>
          <a:xfrm>
            <a:off x="4572000" y="1409512"/>
            <a:ext cx="4390976" cy="1107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spcAft>
                <a:spcPts val="1200"/>
              </a:spcAft>
              <a:defRPr sz="1600" b="1">
                <a:latin typeface="Calibri" panose="020F0502020204030204" pitchFamily="34" charset="0"/>
                <a:ea typeface="Times New Roman" panose="02020603050405020304" pitchFamily="18" charset="0"/>
              </a:defRPr>
            </a:lvl1pPr>
          </a:lstStyle>
          <a:p>
            <a:r>
              <a:rPr lang="en-US" dirty="0">
                <a:solidFill>
                  <a:srgbClr val="2DA5D7"/>
                </a:solidFill>
                <a:latin typeface="+mn-lt"/>
              </a:rPr>
              <a:t>AM/FM radio works: Foot traffic increases as GRP weight grows</a:t>
            </a:r>
          </a:p>
          <a:p>
            <a:r>
              <a:rPr lang="en-US" sz="1200" dirty="0">
                <a:solidFill>
                  <a:schemeClr val="tx2"/>
                </a:solidFill>
                <a:latin typeface="+mn-lt"/>
                <a:ea typeface="+mj-ea"/>
              </a:rPr>
              <a:t>Most very light/light markets see 0-10% foot traffic lift; </a:t>
            </a:r>
            <a:r>
              <a:rPr lang="en-US" sz="1200" dirty="0">
                <a:solidFill>
                  <a:schemeClr val="tx2"/>
                </a:solidFill>
                <a:latin typeface="+mn-lt"/>
                <a:ea typeface="+mj-ea"/>
                <a:sym typeface="Helvetica Neue"/>
              </a:rPr>
              <a:t>Most medium/heavy markets see 10-30% foot traffic lift</a:t>
            </a:r>
            <a:endParaRPr lang="en-US" sz="1200" dirty="0">
              <a:solidFill>
                <a:schemeClr val="tx2"/>
              </a:solidFill>
              <a:latin typeface="+mn-lt"/>
              <a:ea typeface="+mj-ea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9A783F24-FB43-347F-FB7F-1CD804B79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59" y="2845404"/>
            <a:ext cx="4253309" cy="26855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C58A5C-63AB-1101-4810-3830B2EFA1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033"/>
          <a:stretch>
            <a:fillRect/>
          </a:stretch>
        </p:blipFill>
        <p:spPr>
          <a:xfrm>
            <a:off x="4237479" y="2904372"/>
            <a:ext cx="4906521" cy="241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3b08f820941b35595377dd1c50bb5617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24d31cc3acac2f1fbc16400783258ac2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A9EF9D7-75A1-42FA-BE4E-FC1C23DD9E03}">
  <ds:schemaRefs>
    <ds:schemaRef ds:uri="6e074747-d357-474c-8ab5-9b9387a35920"/>
    <ds:schemaRef ds:uri="f66c9f24-4844-4d15-b9ba-64c15d203fe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4162077-F310-4C05-A296-16BE9B56824B}">
  <ds:schemaRefs>
    <ds:schemaRef ds:uri="6e074747-d357-474c-8ab5-9b9387a35920"/>
    <ds:schemaRef ds:uri="f66c9f24-4844-4d15-b9ba-64c15d203fe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12</TotalTime>
  <Words>100</Words>
  <Application>Microsoft Office PowerPoint</Application>
  <PresentationFormat>On-screen Show (4:3)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4</cp:revision>
  <cp:lastPrinted>2022-05-10T16:13:47Z</cp:lastPrinted>
  <dcterms:modified xsi:type="dcterms:W3CDTF">2026-09-10T19:23:32Z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