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469" r:id="rId5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1pPr>
    <a:lvl2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2pPr>
    <a:lvl3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3pPr>
    <a:lvl4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4pPr>
    <a:lvl5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5pPr>
    <a:lvl6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6pPr>
    <a:lvl7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7pPr>
    <a:lvl8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8pPr>
    <a:lvl9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 pos="287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oshana Shapiro" initials="SS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DA5D7"/>
    <a:srgbClr val="003463"/>
    <a:srgbClr val="0770B1"/>
    <a:srgbClr val="FFFFFF"/>
    <a:srgbClr val="01588E"/>
    <a:srgbClr val="1F8EC5"/>
    <a:srgbClr val="000000"/>
    <a:srgbClr val="929191"/>
    <a:srgbClr val="666666"/>
    <a:srgbClr val="004C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BD738CD-F9FD-A0F2-3D73-378C7A223B4C}" v="22" dt="2026-04-21T19:07:10.772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BD1DF"/>
          </a:solidFill>
        </a:fill>
      </a:tcStyle>
    </a:wholeTbl>
    <a:band2H>
      <a:tcTxStyle/>
      <a:tcStyle>
        <a:tcBdr/>
        <a:fill>
          <a:solidFill>
            <a:srgbClr val="E7EA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DD6"/>
          </a:solidFill>
        </a:fill>
      </a:tcStyle>
    </a:wholeTbl>
    <a:band2H>
      <a:tcTxStyle/>
      <a:tcStyle>
        <a:tcBdr/>
        <a:fill>
          <a:solidFill>
            <a:srgbClr val="E6E7EC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4E4E4"/>
          </a:solidFill>
        </a:fill>
      </a:tcStyle>
    </a:wholeTbl>
    <a:band2H>
      <a:tcTxStyle/>
      <a:tcStyle>
        <a:tcBdr/>
        <a:fill>
          <a:solidFill>
            <a:srgbClr val="F2F2F2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1594" y="43"/>
      </p:cViewPr>
      <p:guideLst>
        <p:guide orient="horz"/>
        <p:guide pos="2876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414" y="1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/>
          <a:lstStyle>
            <a:lvl1pPr algn="r">
              <a:defRPr sz="1100"/>
            </a:lvl1pPr>
          </a:lstStyle>
          <a:p>
            <a:fld id="{661F8516-2899-B645-A02E-84909ADB0A76}" type="datetimeFigureOut">
              <a:rPr lang="en-US" smtClean="0"/>
              <a:t>4/22/2026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894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 anchor="b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414" y="8685894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 anchor="b"/>
          <a:lstStyle>
            <a:lvl1pPr algn="r">
              <a:defRPr sz="1100"/>
            </a:lvl1pPr>
          </a:lstStyle>
          <a:p>
            <a:fld id="{E0A25E00-2D9F-B043-A07D-560D63B3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0497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prstGeom prst="rect">
            <a:avLst/>
          </a:prstGeom>
        </p:spPr>
        <p:txBody>
          <a:bodyPr lIns="91418" tIns="45710" rIns="91418" bIns="45710"/>
          <a:lstStyle/>
          <a:p>
            <a:endParaRPr/>
          </a:p>
        </p:txBody>
      </p:sp>
      <p:sp>
        <p:nvSpPr>
          <p:cNvPr id="95" name="Shape 9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lIns="91418" tIns="45710" rIns="91418" bIns="4571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41518074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defRPr sz="1200">
        <a:latin typeface="+mn-lt"/>
        <a:ea typeface="+mn-ea"/>
        <a:cs typeface="+mn-cs"/>
        <a:sym typeface="Calibri"/>
      </a:defRPr>
    </a:lvl1pPr>
    <a:lvl2pPr indent="228600" defTabSz="457200" latinLnBrk="0">
      <a:defRPr sz="1200">
        <a:latin typeface="+mn-lt"/>
        <a:ea typeface="+mn-ea"/>
        <a:cs typeface="+mn-cs"/>
        <a:sym typeface="Calibri"/>
      </a:defRPr>
    </a:lvl2pPr>
    <a:lvl3pPr indent="457200" defTabSz="457200" latinLnBrk="0">
      <a:defRPr sz="1200">
        <a:latin typeface="+mn-lt"/>
        <a:ea typeface="+mn-ea"/>
        <a:cs typeface="+mn-cs"/>
        <a:sym typeface="Calibri"/>
      </a:defRPr>
    </a:lvl3pPr>
    <a:lvl4pPr indent="685800" defTabSz="457200" latinLnBrk="0">
      <a:defRPr sz="1200">
        <a:latin typeface="+mn-lt"/>
        <a:ea typeface="+mn-ea"/>
        <a:cs typeface="+mn-cs"/>
        <a:sym typeface="Calibri"/>
      </a:defRPr>
    </a:lvl4pPr>
    <a:lvl5pPr indent="914400" defTabSz="457200" latinLnBrk="0">
      <a:defRPr sz="1200">
        <a:latin typeface="+mn-lt"/>
        <a:ea typeface="+mn-ea"/>
        <a:cs typeface="+mn-cs"/>
        <a:sym typeface="Calibri"/>
      </a:defRPr>
    </a:lvl5pPr>
    <a:lvl6pPr indent="1143000" defTabSz="457200" latinLnBrk="0">
      <a:defRPr sz="1200">
        <a:latin typeface="+mn-lt"/>
        <a:ea typeface="+mn-ea"/>
        <a:cs typeface="+mn-cs"/>
        <a:sym typeface="Calibri"/>
      </a:defRPr>
    </a:lvl6pPr>
    <a:lvl7pPr indent="1371600" defTabSz="457200" latinLnBrk="0">
      <a:defRPr sz="1200">
        <a:latin typeface="+mn-lt"/>
        <a:ea typeface="+mn-ea"/>
        <a:cs typeface="+mn-cs"/>
        <a:sym typeface="Calibri"/>
      </a:defRPr>
    </a:lvl7pPr>
    <a:lvl8pPr indent="1600200" defTabSz="457200" latinLnBrk="0">
      <a:defRPr sz="1200">
        <a:latin typeface="+mn-lt"/>
        <a:ea typeface="+mn-ea"/>
        <a:cs typeface="+mn-cs"/>
        <a:sym typeface="Calibri"/>
      </a:defRPr>
    </a:lvl8pPr>
    <a:lvl9pPr indent="1828800" defTabSz="4572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9620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-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verImage_10x75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Picture 7" descr="Cumulus_Curve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536" y="-1"/>
            <a:ext cx="6125608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426513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Whit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umulus-WhiteBKG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41"/>
          <a:stretch/>
        </p:blipFill>
        <p:spPr>
          <a:xfrm>
            <a:off x="1" y="5537200"/>
            <a:ext cx="9135879" cy="13208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3" name="Content Placeholder 2"/>
          <p:cNvSpPr>
            <a:spLocks noGrp="1"/>
          </p:cNvSpPr>
          <p:nvPr>
            <p:ph sz="quarter" idx="10"/>
          </p:nvPr>
        </p:nvSpPr>
        <p:spPr>
          <a:xfrm>
            <a:off x="377826" y="1422400"/>
            <a:ext cx="8423275" cy="4639733"/>
          </a:xfrm>
        </p:spPr>
        <p:txBody>
          <a:bodyPr vert="horz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pic>
        <p:nvPicPr>
          <p:cNvPr id="12" name="Picture 11" descr="CRSG_DCM-Horizonta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319495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Blu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0" r="12521"/>
          <a:stretch>
            <a:fillRect/>
          </a:stretch>
        </p:blipFill>
        <p:spPr bwMode="auto">
          <a:xfrm>
            <a:off x="-1588" y="0"/>
            <a:ext cx="9145588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cxnSp>
        <p:nvCxnSpPr>
          <p:cNvPr id="3" name="Straight Connector 2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2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13" name="Shape 3"/>
          <p:cNvSpPr>
            <a:spLocks noGrp="1"/>
          </p:cNvSpPr>
          <p:nvPr>
            <p:ph idx="1"/>
          </p:nvPr>
        </p:nvSpPr>
        <p:spPr>
          <a:xfrm>
            <a:off x="407988" y="1333500"/>
            <a:ext cx="8443912" cy="4792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2402679088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Info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image1.jpeg" descr="Blu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1202266"/>
            <a:ext cx="9144004" cy="5068625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image20.jpeg" descr="Image15.jpg"/>
          <p:cNvPicPr>
            <a:picLocks noChangeAspect="1"/>
          </p:cNvPicPr>
          <p:nvPr userDrawn="1"/>
        </p:nvPicPr>
        <p:blipFill rotWithShape="1">
          <a:blip r:embed="rId3"/>
          <a:srcRect l="9035" t="5914" r="1465"/>
          <a:stretch/>
        </p:blipFill>
        <p:spPr>
          <a:xfrm>
            <a:off x="-1" y="1202266"/>
            <a:ext cx="9144001" cy="5080001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0"/>
          </p:nvPr>
        </p:nvSpPr>
        <p:spPr>
          <a:xfrm>
            <a:off x="377826" y="1422400"/>
            <a:ext cx="8423275" cy="4639733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pic>
        <p:nvPicPr>
          <p:cNvPr id="9" name="Picture 8" descr="CRSG_DCM-Horizontal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43071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Only - No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0" r="12521"/>
          <a:stretch>
            <a:fillRect/>
          </a:stretch>
        </p:blipFill>
        <p:spPr bwMode="auto">
          <a:xfrm>
            <a:off x="-1588" y="0"/>
            <a:ext cx="9145588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cxnSp>
        <p:nvCxnSpPr>
          <p:cNvPr id="8" name="Straight Connector 7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 descr="CRSG_DCM-Horizontal-White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3309" y="6475741"/>
            <a:ext cx="1006055" cy="27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081929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Only - No Text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umulus-WhiteBKG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41"/>
          <a:stretch/>
        </p:blipFill>
        <p:spPr>
          <a:xfrm>
            <a:off x="1" y="5537200"/>
            <a:ext cx="9135879" cy="13208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6" name="Picture 5" descr="CRSG_DCM-Horizonta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192776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lue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" y="0"/>
            <a:ext cx="9144000" cy="6858000"/>
          </a:xfrm>
          <a:prstGeom prst="rect">
            <a:avLst/>
          </a:prstGeom>
        </p:spPr>
      </p:pic>
      <p:pic>
        <p:nvPicPr>
          <p:cNvPr id="8" name="Picture 7" descr="Cumulus_Curve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393" y="-2"/>
            <a:ext cx="6125608" cy="6858001"/>
          </a:xfrm>
          <a:prstGeom prst="rect">
            <a:avLst/>
          </a:prstGeom>
        </p:spPr>
      </p:pic>
      <p:sp>
        <p:nvSpPr>
          <p:cNvPr id="11" name="Shape 2"/>
          <p:cNvSpPr>
            <a:spLocks noGrp="1"/>
          </p:cNvSpPr>
          <p:nvPr>
            <p:ph type="title"/>
          </p:nvPr>
        </p:nvSpPr>
        <p:spPr>
          <a:xfrm>
            <a:off x="4762500" y="2715420"/>
            <a:ext cx="3708400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Autofit/>
          </a:bodyPr>
          <a:lstStyle>
            <a:lvl1pPr>
              <a:defRPr sz="5400"/>
            </a:lvl1pPr>
          </a:lstStyle>
          <a:p>
            <a:r>
              <a:t>Title Text</a:t>
            </a:r>
          </a:p>
        </p:txBody>
      </p:sp>
      <p:sp>
        <p:nvSpPr>
          <p:cNvPr id="9" name="Shape 13"/>
          <p:cNvSpPr txBox="1">
            <a:spLocks/>
          </p:cNvSpPr>
          <p:nvPr userDrawn="1"/>
        </p:nvSpPr>
        <p:spPr>
          <a:xfrm>
            <a:off x="0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pPr algn="r"/>
            <a:fld id="{86CB4B4D-7CA3-9044-876B-883B54F8677D}" type="slidenum">
              <a:rPr lang="en-US" smtClean="0"/>
              <a:pPr algn="r"/>
              <a:t>‹#›</a:t>
            </a:fld>
            <a:endParaRPr lang="en-US"/>
          </a:p>
        </p:txBody>
      </p:sp>
      <p:pic>
        <p:nvPicPr>
          <p:cNvPr id="12" name="Picture 11" descr="CRSG_DCM-Horizontal-White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530" y="6425229"/>
            <a:ext cx="1006055" cy="27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243341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 - Thank You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20.jpeg" descr="Image15.jpg"/>
          <p:cNvPicPr>
            <a:picLocks noChangeAspect="1"/>
          </p:cNvPicPr>
          <p:nvPr userDrawn="1"/>
        </p:nvPicPr>
        <p:blipFill rotWithShape="1">
          <a:blip r:embed="rId2"/>
          <a:srcRect l="9035" t="5914" r="1465"/>
          <a:stretch/>
        </p:blipFill>
        <p:spPr>
          <a:xfrm>
            <a:off x="-1" y="1206500"/>
            <a:ext cx="9144001" cy="508000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208405415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BLANK NO COPY OR ART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1822414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6553200" y="6356353"/>
            <a:ext cx="264733" cy="261606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>
            <a:spAutoFit/>
          </a:bodyPr>
          <a:lstStyle>
            <a:lvl1pPr>
              <a:defRPr sz="11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68" r:id="rId2"/>
    <p:sldLayoutId id="2147483670" r:id="rId3"/>
    <p:sldLayoutId id="2147483675" r:id="rId4"/>
    <p:sldLayoutId id="2147483673" r:id="rId5"/>
    <p:sldLayoutId id="2147483672" r:id="rId6"/>
    <p:sldLayoutId id="2147483674" r:id="rId7"/>
    <p:sldLayoutId id="2147483676" r:id="rId8"/>
    <p:sldLayoutId id="2147483671" r:id="rId9"/>
  </p:sldLayoutIdLst>
  <p:transition spd="med"/>
  <p:txStyles>
    <p:titleStyle>
      <a:lvl1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9pPr>
    </p:titleStyle>
    <p:bodyStyle>
      <a:lvl1pPr marL="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4572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9144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13716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18288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2491738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2948938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3406140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3863340" marR="0" indent="-20574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9pPr>
    </p:bodyStyle>
    <p:otherStyle>
      <a:lvl1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1pPr>
      <a:lvl2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2pPr>
      <a:lvl3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3pPr>
      <a:lvl4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4pPr>
      <a:lvl5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5pPr>
      <a:lvl6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6pPr>
      <a:lvl7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7pPr>
      <a:lvl8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8pPr>
      <a:lvl9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7187562" y="6126052"/>
            <a:ext cx="1863129" cy="646327"/>
          </a:xfrm>
          <a:prstGeom prst="rect">
            <a:avLst/>
          </a:prstGeom>
          <a:noFill/>
          <a:ln w="28575" cap="flat">
            <a:solidFill>
              <a:srgbClr val="FF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lvl="0" indent="0" algn="ctr" defTabSz="457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INSERT STATION LOGO HERE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entury Gothic"/>
              <a:ea typeface="+mn-ea"/>
              <a:cs typeface="+mn-cs"/>
              <a:sym typeface="Helvetica"/>
            </a:endParaRPr>
          </a:p>
        </p:txBody>
      </p:sp>
      <p:sp>
        <p:nvSpPr>
          <p:cNvPr id="30" name="TextBox 26"/>
          <p:cNvSpPr txBox="1">
            <a:spLocks noChangeArrowheads="1"/>
          </p:cNvSpPr>
          <p:nvPr/>
        </p:nvSpPr>
        <p:spPr bwMode="auto">
          <a:xfrm>
            <a:off x="46655" y="6403047"/>
            <a:ext cx="698559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defTabSz="342900" eaLnBrk="1" hangingPunct="1">
              <a:spcBef>
                <a:spcPct val="0"/>
              </a:spcBef>
              <a:spcAft>
                <a:spcPts val="900"/>
              </a:spcAft>
              <a:buNone/>
            </a:pPr>
            <a:r>
              <a:rPr lang="en-US" altLang="en-US" sz="900" kern="1200">
                <a:latin typeface="Century Gothic" panose="020B0502020202020204" pitchFamily="34" charset="0"/>
                <a:cs typeface="Verdana"/>
              </a:rPr>
              <a:t>Source: </a:t>
            </a:r>
            <a:r>
              <a:rPr lang="en-US" altLang="en-US" sz="900" kern="1200" err="1">
                <a:latin typeface="Century Gothic" panose="020B0502020202020204" pitchFamily="34" charset="0"/>
                <a:cs typeface="Verdana"/>
              </a:rPr>
              <a:t>Quantilope</a:t>
            </a:r>
            <a:r>
              <a:rPr lang="en-US" altLang="en-US" sz="900" kern="1200">
                <a:latin typeface="Century Gothic" panose="020B0502020202020204" pitchFamily="34" charset="0"/>
                <a:cs typeface="Verdana"/>
              </a:rPr>
              <a:t> Study, December 29, 2025-January 7, 2026: 150 persons 18+, </a:t>
            </a:r>
            <a:r>
              <a:rPr lang="en-US" altLang="en-US" sz="900" kern="1200">
                <a:latin typeface="Century Gothic" panose="020B0502020202020204" pitchFamily="34" charset="0"/>
              </a:rPr>
              <a:t>Lives in Joplin, MO. </a:t>
            </a:r>
            <a:r>
              <a:rPr lang="en-US" sz="900" kern="1200">
                <a:latin typeface="Century Gothic" panose="020B0502020202020204" pitchFamily="34" charset="0"/>
                <a:sym typeface="Calibri"/>
              </a:rPr>
              <a:t>150 persons 18+, Lives in Joplin, MO. 54 lived in Joplin, MO 10 Years or Less.  96 lived in Joplin, MO 10 Years or More. </a:t>
            </a:r>
            <a:endParaRPr lang="en-US" altLang="en-US" sz="900" kern="1200">
              <a:latin typeface="Century Gothic" panose="020B0502020202020204" pitchFamily="34" charset="0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89C3E4E1-B564-4E71-94EE-14ED99E034BE}"/>
              </a:ext>
            </a:extLst>
          </p:cNvPr>
          <p:cNvSpPr txBox="1">
            <a:spLocks/>
          </p:cNvSpPr>
          <p:nvPr/>
        </p:nvSpPr>
        <p:spPr>
          <a:xfrm>
            <a:off x="46655" y="324394"/>
            <a:ext cx="9050691" cy="603277"/>
          </a:xfrm>
          <a:prstGeom prst="rect">
            <a:avLst/>
          </a:prstGeom>
        </p:spPr>
        <p:txBody>
          <a:bodyPr vert="horz" lIns="68411" tIns="34205" rIns="68411" bIns="34205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i="0" kern="1200" spc="-150">
                <a:solidFill>
                  <a:schemeClr val="bg1">
                    <a:lumMod val="25000"/>
                  </a:schemeClr>
                </a:solidFill>
                <a:latin typeface="Verdana"/>
                <a:ea typeface="Aleo Light"/>
                <a:cs typeface="Verdana"/>
              </a:defRPr>
            </a:lvl1pPr>
          </a:lstStyle>
          <a:p>
            <a:pPr>
              <a:lnSpc>
                <a:spcPts val="2900"/>
              </a:lnSpc>
              <a:defRPr/>
            </a:pPr>
            <a:r>
              <a:rPr lang="en-US" sz="2400" spc="0">
                <a:solidFill>
                  <a:srgbClr val="01588E"/>
                </a:solidFill>
                <a:latin typeface="Century Gothic"/>
                <a:ea typeface="Verdana"/>
                <a:cs typeface="Verdana" panose="020B0604030504040204" pitchFamily="34" charset="0"/>
                <a:sym typeface="Calibri"/>
              </a:rPr>
              <a:t>Bug-A-Way Pest Control Of Joplin, Missouri Knows How Advertising Really Works: Be Known Before You’re Needed</a:t>
            </a: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srgbClr val="01588E"/>
              </a:solidFill>
              <a:effectLst/>
              <a:uLnTx/>
              <a:uFillTx/>
              <a:latin typeface="Century Gothic"/>
              <a:ea typeface="Verdana"/>
              <a:cs typeface="Verdana" panose="020B0604030504040204" pitchFamily="34" charset="0"/>
              <a:sym typeface="Calibri"/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E5F8BAEB-92A9-4A23-AFFB-C0888136F5D7}"/>
              </a:ext>
            </a:extLst>
          </p:cNvPr>
          <p:cNvSpPr txBox="1">
            <a:spLocks/>
          </p:cNvSpPr>
          <p:nvPr/>
        </p:nvSpPr>
        <p:spPr>
          <a:xfrm>
            <a:off x="159780" y="1216740"/>
            <a:ext cx="3944860" cy="603277"/>
          </a:xfrm>
          <a:prstGeom prst="rect">
            <a:avLst/>
          </a:prstGeom>
        </p:spPr>
        <p:txBody>
          <a:bodyPr vert="horz" lIns="68411" tIns="34205" rIns="68411" bIns="34205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i="0" kern="1200" spc="-150">
                <a:solidFill>
                  <a:schemeClr val="bg1">
                    <a:lumMod val="25000"/>
                  </a:schemeClr>
                </a:solidFill>
                <a:latin typeface="Verdana"/>
                <a:ea typeface="Aleo Light"/>
                <a:cs typeface="Verdana"/>
              </a:defRPr>
            </a:lvl1pPr>
          </a:lstStyle>
          <a:p>
            <a:pPr>
              <a:spcBef>
                <a:spcPts val="0"/>
              </a:spcBef>
              <a:defRPr/>
            </a:pPr>
            <a:r>
              <a:rPr lang="en-US" sz="1400" spc="0">
                <a:solidFill>
                  <a:schemeClr val="tx1"/>
                </a:solidFill>
                <a:latin typeface="Century Gothic"/>
                <a:ea typeface="Verdana"/>
                <a:cs typeface="Verdana" panose="020B0604030504040204" pitchFamily="34" charset="0"/>
              </a:rPr>
              <a:t>Bug-A-Way Pest Control soars from zero to 20% unaided awareness, beating Terminix and placing a close number two to Orkin</a:t>
            </a:r>
          </a:p>
          <a:p>
            <a:pPr lvl="0">
              <a:spcBef>
                <a:spcPts val="0"/>
              </a:spcBef>
              <a:defRPr/>
            </a:pPr>
            <a:endParaRPr lang="en-US" sz="1050" spc="0">
              <a:solidFill>
                <a:schemeClr val="tx1"/>
              </a:solidFill>
              <a:latin typeface="Century Gothic" panose="020B0502020202020204" pitchFamily="34" charset="0"/>
              <a:ea typeface="Verdana" panose="020B0604030504040204" pitchFamily="34" charset="0"/>
              <a:cs typeface="Verdana" panose="020B0604030504040204" pitchFamily="34" charset="0"/>
              <a:sym typeface="Calibri"/>
            </a:endParaRPr>
          </a:p>
          <a:p>
            <a:pPr>
              <a:spcBef>
                <a:spcPts val="0"/>
              </a:spcBef>
              <a:defRPr/>
            </a:pPr>
            <a:r>
              <a:rPr lang="en-US" sz="1000" spc="0">
                <a:solidFill>
                  <a:srgbClr val="2DA5D7"/>
                </a:solidFill>
                <a:latin typeface="Century Gothic"/>
                <a:ea typeface="Verdana"/>
                <a:cs typeface="Verdana" panose="020B0604030504040204" pitchFamily="34" charset="0"/>
                <a:sym typeface="Calibri"/>
              </a:rPr>
              <a:t>Q: When you think of pest control companies, which ones come to mind?  (Unaided awareness means respondents are NOT given a list of brands)</a:t>
            </a:r>
            <a:endParaRPr lang="en-US" sz="1000" spc="0">
              <a:solidFill>
                <a:srgbClr val="2DA5D7"/>
              </a:solidFill>
              <a:latin typeface="Century Gothic"/>
              <a:ea typeface="Verdana"/>
              <a:cs typeface="Verdana" panose="020B0604030504040204" pitchFamily="34" charset="0"/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0763092D-38C1-4C79-B83D-4DACDBA6D8CB}"/>
              </a:ext>
            </a:extLst>
          </p:cNvPr>
          <p:cNvSpPr txBox="1">
            <a:spLocks/>
          </p:cNvSpPr>
          <p:nvPr/>
        </p:nvSpPr>
        <p:spPr>
          <a:xfrm>
            <a:off x="4967802" y="1216740"/>
            <a:ext cx="3697526" cy="506885"/>
          </a:xfrm>
          <a:prstGeom prst="rect">
            <a:avLst/>
          </a:prstGeom>
        </p:spPr>
        <p:txBody>
          <a:bodyPr vert="horz" lIns="68411" tIns="34205" rIns="68411" bIns="34205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i="0" kern="1200" spc="-150">
                <a:solidFill>
                  <a:schemeClr val="bg1">
                    <a:lumMod val="25000"/>
                  </a:schemeClr>
                </a:solidFill>
                <a:latin typeface="Verdana"/>
                <a:ea typeface="Aleo Light"/>
                <a:cs typeface="Verdana"/>
              </a:defRPr>
            </a:lvl1pPr>
          </a:lstStyle>
          <a:p>
            <a:pPr lvl="0">
              <a:spcBef>
                <a:spcPts val="0"/>
              </a:spcBef>
              <a:defRPr/>
            </a:pPr>
            <a:r>
              <a:rPr lang="en-US" sz="1400" spc="0">
                <a:solidFill>
                  <a:schemeClr val="tx1"/>
                </a:solidFill>
                <a:latin typeface="Century Gothic"/>
                <a:ea typeface="Verdana"/>
                <a:sym typeface="Calibri"/>
              </a:rPr>
              <a:t>The longer people have lived in the area, the greater the awareness of Bug-A-Way Pest Control and a number of other well-known local businesses</a:t>
            </a:r>
            <a:endParaRPr lang="en-US" sz="1400" spc="0">
              <a:solidFill>
                <a:schemeClr val="tx1"/>
              </a:solidFill>
              <a:latin typeface="Century Gothic"/>
              <a:ea typeface="Verdana"/>
            </a:endParaRPr>
          </a:p>
        </p:txBody>
      </p: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51426763-24FA-4963-81DB-479169793816}"/>
              </a:ext>
            </a:extLst>
          </p:cNvPr>
          <p:cNvCxnSpPr>
            <a:cxnSpLocks/>
          </p:cNvCxnSpPr>
          <p:nvPr/>
        </p:nvCxnSpPr>
        <p:spPr>
          <a:xfrm>
            <a:off x="4364947" y="3261093"/>
            <a:ext cx="0" cy="2525662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aphicFrame>
        <p:nvGraphicFramePr>
          <p:cNvPr id="5" name="Table 192">
            <a:extLst>
              <a:ext uri="{FF2B5EF4-FFF2-40B4-BE49-F238E27FC236}">
                <a16:creationId xmlns:a16="http://schemas.microsoft.com/office/drawing/2014/main" id="{C97554CE-0034-A960-04D7-AA0B52E6F73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03740155"/>
              </p:ext>
            </p:extLst>
          </p:nvPr>
        </p:nvGraphicFramePr>
        <p:xfrm>
          <a:off x="4605237" y="2225923"/>
          <a:ext cx="4412216" cy="3560833"/>
        </p:xfrm>
        <a:graphic>
          <a:graphicData uri="http://schemas.openxmlformats.org/drawingml/2006/table">
            <a:tbl>
              <a:tblPr firstRow="1" bandRow="1"/>
              <a:tblGrid>
                <a:gridCol w="1046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41434">
                  <a:extLst>
                    <a:ext uri="{9D8B030D-6E8A-4147-A177-3AD203B41FA5}">
                      <a16:colId xmlns:a16="http://schemas.microsoft.com/office/drawing/2014/main" val="1536749419"/>
                    </a:ext>
                  </a:extLst>
                </a:gridCol>
                <a:gridCol w="841434">
                  <a:extLst>
                    <a:ext uri="{9D8B030D-6E8A-4147-A177-3AD203B41FA5}">
                      <a16:colId xmlns:a16="http://schemas.microsoft.com/office/drawing/2014/main" val="2347050778"/>
                    </a:ext>
                  </a:extLst>
                </a:gridCol>
                <a:gridCol w="841434">
                  <a:extLst>
                    <a:ext uri="{9D8B030D-6E8A-4147-A177-3AD203B41FA5}">
                      <a16:colId xmlns:a16="http://schemas.microsoft.com/office/drawing/2014/main" val="3968029725"/>
                    </a:ext>
                  </a:extLst>
                </a:gridCol>
                <a:gridCol w="841434">
                  <a:extLst>
                    <a:ext uri="{9D8B030D-6E8A-4147-A177-3AD203B41FA5}">
                      <a16:colId xmlns:a16="http://schemas.microsoft.com/office/drawing/2014/main" val="1765835344"/>
                    </a:ext>
                  </a:extLst>
                </a:gridCol>
              </a:tblGrid>
              <a:tr h="706934"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latin typeface="Century Gothic"/>
                          <a:ea typeface="Century Gothic"/>
                          <a:cs typeface="Century Gothic"/>
                        </a:defRPr>
                      </a:pPr>
                      <a:endParaRPr sz="2000" b="1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36746" marR="36746" marT="36746" marB="36746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algn="ctr" defTabSz="9144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en-US" sz="1000" b="1">
                          <a:solidFill>
                            <a:srgbClr val="FFFFFF"/>
                          </a:solidFill>
                          <a:latin typeface="Century Gothic" panose="020B0502020202020204" pitchFamily="34" charset="0"/>
                          <a:ea typeface="Century Gothic"/>
                          <a:cs typeface="Century Gothic"/>
                        </a:rPr>
                        <a:t>Aided awareness </a:t>
                      </a:r>
                      <a:r>
                        <a:rPr lang="en-US" sz="1000" b="1" kern="1200">
                          <a:solidFill>
                            <a:srgbClr val="FFFFFF"/>
                          </a:solidFill>
                          <a:latin typeface="Century Gothic" panose="020B0502020202020204" pitchFamily="34" charset="0"/>
                          <a:ea typeface="Century Gothic"/>
                          <a:cs typeface="Century Gothic"/>
                        </a:rPr>
                        <a:t>Q: </a:t>
                      </a:r>
                      <a:r>
                        <a:rPr lang="en-US" sz="1000" b="1" kern="1200">
                          <a:solidFill>
                            <a:srgbClr val="FFFFFF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Including any [category] companies you may have mentioned in the last question, which of the following have you heard of?</a:t>
                      </a:r>
                    </a:p>
                  </a:txBody>
                  <a:tcPr marL="36746" marR="36746" marT="36746" marB="36746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463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endParaRPr lang="en-US" sz="1400" b="1" kern="1200">
                        <a:solidFill>
                          <a:srgbClr val="FFFFFF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36746" marR="36746" marT="36746" marB="36746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463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endParaRPr lang="en-US" sz="1400" b="1" kern="1200">
                        <a:solidFill>
                          <a:srgbClr val="FFFFFF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36746" marR="36746" marT="36746" marB="36746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463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endParaRPr lang="en-US" sz="1400" b="1" kern="1200">
                        <a:solidFill>
                          <a:srgbClr val="FFFFFF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36746" marR="36746" marT="36746" marB="36746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46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1092934"/>
                  </a:ext>
                </a:extLst>
              </a:tr>
              <a:tr h="1306740"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latin typeface="Century Gothic"/>
                          <a:ea typeface="Century Gothic"/>
                          <a:cs typeface="Century Gothic"/>
                        </a:defRPr>
                      </a:pPr>
                      <a:r>
                        <a:rPr lang="en-US" sz="1100" b="1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Time respondents have lived in the Joplin, MO area</a:t>
                      </a:r>
                      <a:endParaRPr sz="1100" b="1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36746" marR="36746" marT="36746" marB="36746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463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en-US" sz="1100" b="1">
                          <a:solidFill>
                            <a:srgbClr val="FFFFFF"/>
                          </a:solidFill>
                          <a:latin typeface="Century Gothic" panose="020B0502020202020204" pitchFamily="34" charset="0"/>
                          <a:ea typeface="Century Gothic"/>
                          <a:cs typeface="Century Gothic"/>
                        </a:rPr>
                        <a:t>Superior Roofing</a:t>
                      </a:r>
                      <a:endParaRPr lang="en-US" sz="1100" b="1" kern="1200">
                        <a:solidFill>
                          <a:srgbClr val="FFFFFF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36746" marR="36746" marT="36746" marB="36746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463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en-US" sz="1100" b="1">
                          <a:solidFill>
                            <a:srgbClr val="FFFFFF"/>
                          </a:solidFill>
                          <a:latin typeface="Century Gothic" panose="020B0502020202020204" pitchFamily="34" charset="0"/>
                          <a:ea typeface="Century Gothic"/>
                          <a:cs typeface="Century Gothic"/>
                        </a:rPr>
                        <a:t>Henkle’s Ace Hardware</a:t>
                      </a:r>
                      <a:endParaRPr lang="en-US" sz="1100" b="1" kern="1200">
                        <a:solidFill>
                          <a:srgbClr val="FFFFFF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36746" marR="36746" marT="36746" marB="36746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463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en-US" sz="1100" b="1">
                          <a:solidFill>
                            <a:srgbClr val="FFFFFF"/>
                          </a:solidFill>
                          <a:latin typeface="Century Gothic" panose="020B0502020202020204" pitchFamily="34" charset="0"/>
                          <a:ea typeface="Century Gothic"/>
                          <a:cs typeface="Century Gothic"/>
                        </a:rPr>
                        <a:t>Roper KIA</a:t>
                      </a:r>
                    </a:p>
                  </a:txBody>
                  <a:tcPr marL="36746" marR="36746" marT="36746" marB="36746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463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en-US" sz="1100" b="1">
                          <a:solidFill>
                            <a:srgbClr val="FFFFFF"/>
                          </a:solidFill>
                          <a:latin typeface="Century Gothic" panose="020B0502020202020204" pitchFamily="34" charset="0"/>
                          <a:ea typeface="Century Gothic"/>
                          <a:cs typeface="Century Gothic"/>
                        </a:rPr>
                        <a:t>Bug-A-Way</a:t>
                      </a:r>
                      <a:endParaRPr lang="en-US" sz="1100" b="1" kern="1200">
                        <a:solidFill>
                          <a:srgbClr val="FFFFFF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36746" marR="36746" marT="36746" marB="36746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46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0289"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lang="en-US" sz="1600" b="0" i="0" u="none" strike="noStrike" kern="1200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entury Gothic" panose="020B0502020202020204" pitchFamily="34" charset="0"/>
                          <a:ea typeface="Century Gothic"/>
                          <a:cs typeface="Century Gothic"/>
                        </a:rPr>
                        <a:t>10 years or less</a:t>
                      </a:r>
                    </a:p>
                  </a:txBody>
                  <a:tcPr marL="36746" marR="36746" marT="36746" marB="36746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lang="en-US" sz="2000" b="0" i="0" u="none" strike="noStrike" kern="1200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entury Gothic" panose="020B0502020202020204" pitchFamily="34" charset="0"/>
                          <a:ea typeface="Century Gothic"/>
                          <a:cs typeface="Century Gothic"/>
                        </a:rPr>
                        <a:t>22%</a:t>
                      </a:r>
                      <a:endParaRPr sz="2000" b="0" i="0" u="none" strike="noStrike" kern="1200" cap="none" spc="0" baseline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entury Gothic" panose="020B0502020202020204" pitchFamily="34" charset="0"/>
                        <a:ea typeface="Century Gothic"/>
                        <a:cs typeface="Century Gothic"/>
                      </a:endParaRPr>
                    </a:p>
                  </a:txBody>
                  <a:tcPr marL="34290" marR="34290" marT="34290" marB="34290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lang="en-US" sz="2000" b="0" i="0" u="none" strike="noStrike" kern="1200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entury Gothic" panose="020B0502020202020204" pitchFamily="34" charset="0"/>
                          <a:ea typeface="Century Gothic"/>
                          <a:cs typeface="Century Gothic"/>
                        </a:rPr>
                        <a:t>39%</a:t>
                      </a:r>
                      <a:endParaRPr sz="2000" b="0" i="0" u="none" strike="noStrike" kern="1200" cap="none" spc="0" baseline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entury Gothic" panose="020B0502020202020204" pitchFamily="34" charset="0"/>
                        <a:ea typeface="Century Gothic"/>
                        <a:cs typeface="Century Gothic"/>
                      </a:endParaRPr>
                    </a:p>
                  </a:txBody>
                  <a:tcPr marL="34290" marR="34290" marT="34290" marB="34290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lang="en-US" sz="2000" b="0" i="0" u="none" strike="noStrike" kern="1200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entury Gothic" panose="020B0502020202020204" pitchFamily="34" charset="0"/>
                          <a:ea typeface="Century Gothic"/>
                          <a:cs typeface="Century Gothic"/>
                        </a:rPr>
                        <a:t>59%</a:t>
                      </a:r>
                      <a:endParaRPr sz="2000" b="0" i="0" u="none" strike="noStrike" kern="1200" cap="none" spc="0" baseline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entury Gothic" panose="020B0502020202020204" pitchFamily="34" charset="0"/>
                        <a:ea typeface="Century Gothic"/>
                        <a:cs typeface="Century Gothic"/>
                      </a:endParaRPr>
                    </a:p>
                  </a:txBody>
                  <a:tcPr marL="34290" marR="34290" marT="34290" marB="34290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lang="en-US" sz="2000" b="0" i="0" u="none" strike="noStrike" kern="1200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entury Gothic" panose="020B0502020202020204" pitchFamily="34" charset="0"/>
                          <a:ea typeface="Century Gothic"/>
                          <a:cs typeface="Century Gothic"/>
                        </a:rPr>
                        <a:t>46%</a:t>
                      </a:r>
                      <a:endParaRPr sz="2000" b="0" i="0" u="none" strike="noStrike" kern="1200" cap="none" spc="0" baseline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entury Gothic" panose="020B0502020202020204" pitchFamily="34" charset="0"/>
                        <a:ea typeface="Century Gothic"/>
                        <a:cs typeface="Century Gothic"/>
                      </a:endParaRPr>
                    </a:p>
                  </a:txBody>
                  <a:tcPr marL="34290" marR="34290" marT="34290" marB="34290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06870"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lang="en-US" sz="1600" b="0" i="0" u="none" strike="noStrike" kern="1200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entury Gothic" panose="020B0502020202020204" pitchFamily="34" charset="0"/>
                          <a:ea typeface="Century Gothic"/>
                          <a:cs typeface="Century Gothic"/>
                        </a:rPr>
                        <a:t>More than 10 years</a:t>
                      </a:r>
                    </a:p>
                  </a:txBody>
                  <a:tcPr marL="36746" marR="36746" marT="36746" marB="36746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lang="en-US" sz="2000" b="1" i="0" u="none" strike="noStrike" kern="1200" cap="none" spc="0" baseline="0">
                          <a:ln>
                            <a:noFill/>
                          </a:ln>
                          <a:solidFill>
                            <a:srgbClr val="2DA5D7"/>
                          </a:solidFill>
                          <a:uFillTx/>
                          <a:latin typeface="Century Gothic" panose="020B0502020202020204" pitchFamily="34" charset="0"/>
                          <a:ea typeface="Century Gothic"/>
                          <a:cs typeface="Century Gothic"/>
                        </a:rPr>
                        <a:t>43%</a:t>
                      </a:r>
                      <a:endParaRPr sz="2000" b="1" i="0" u="none" strike="noStrike" kern="1200" cap="none" spc="0" baseline="0">
                        <a:ln>
                          <a:noFill/>
                        </a:ln>
                        <a:solidFill>
                          <a:srgbClr val="2DA5D7"/>
                        </a:solidFill>
                        <a:uFillTx/>
                        <a:latin typeface="Century Gothic" panose="020B0502020202020204" pitchFamily="34" charset="0"/>
                        <a:ea typeface="Century Gothic"/>
                        <a:cs typeface="Century Gothic"/>
                      </a:endParaRPr>
                    </a:p>
                  </a:txBody>
                  <a:tcPr marL="34290" marR="34290" marT="34290" marB="34290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lang="en-US" sz="2000" b="1" i="0" u="none" strike="noStrike" kern="1200" cap="none" spc="0" baseline="0">
                          <a:ln>
                            <a:noFill/>
                          </a:ln>
                          <a:solidFill>
                            <a:srgbClr val="2DA5D7"/>
                          </a:solidFill>
                          <a:uFillTx/>
                          <a:latin typeface="Century Gothic" panose="020B0502020202020204" pitchFamily="34" charset="0"/>
                          <a:ea typeface="Century Gothic"/>
                          <a:cs typeface="Century Gothic"/>
                        </a:rPr>
                        <a:t>53%</a:t>
                      </a:r>
                      <a:endParaRPr sz="2000" b="1" i="0" u="none" strike="noStrike" kern="1200" cap="none" spc="0" baseline="0">
                        <a:ln>
                          <a:noFill/>
                        </a:ln>
                        <a:solidFill>
                          <a:srgbClr val="2DA5D7"/>
                        </a:solidFill>
                        <a:uFillTx/>
                        <a:latin typeface="Century Gothic" panose="020B0502020202020204" pitchFamily="34" charset="0"/>
                        <a:ea typeface="Century Gothic"/>
                        <a:cs typeface="Century Gothic"/>
                      </a:endParaRPr>
                    </a:p>
                  </a:txBody>
                  <a:tcPr marL="34290" marR="34290" marT="34290" marB="34290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lang="en-US" sz="2000" b="1" i="0" u="none" strike="noStrike" kern="1200" cap="none" spc="0" baseline="0">
                          <a:ln>
                            <a:noFill/>
                          </a:ln>
                          <a:solidFill>
                            <a:srgbClr val="2DA5D7"/>
                          </a:solidFill>
                          <a:uFillTx/>
                          <a:latin typeface="Century Gothic" panose="020B0502020202020204" pitchFamily="34" charset="0"/>
                          <a:ea typeface="Century Gothic"/>
                          <a:cs typeface="Century Gothic"/>
                        </a:rPr>
                        <a:t>94%</a:t>
                      </a:r>
                      <a:endParaRPr sz="2000" b="1" i="0" u="none" strike="noStrike" kern="1200" cap="none" spc="0" baseline="0">
                        <a:ln>
                          <a:noFill/>
                        </a:ln>
                        <a:solidFill>
                          <a:srgbClr val="2DA5D7"/>
                        </a:solidFill>
                        <a:uFillTx/>
                        <a:latin typeface="Century Gothic" panose="020B0502020202020204" pitchFamily="34" charset="0"/>
                        <a:ea typeface="Century Gothic"/>
                        <a:cs typeface="Century Gothic"/>
                      </a:endParaRPr>
                    </a:p>
                  </a:txBody>
                  <a:tcPr marL="34290" marR="34290" marT="34290" marB="34290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lang="en-US" sz="2000" b="1" i="0" u="none" strike="noStrike" kern="1200" cap="none" spc="0" baseline="0">
                          <a:ln>
                            <a:noFill/>
                          </a:ln>
                          <a:solidFill>
                            <a:srgbClr val="2DA5D7"/>
                          </a:solidFill>
                          <a:uFillTx/>
                          <a:latin typeface="Century Gothic" panose="020B0502020202020204" pitchFamily="34" charset="0"/>
                          <a:ea typeface="Century Gothic"/>
                          <a:cs typeface="Century Gothic"/>
                        </a:rPr>
                        <a:t>61%</a:t>
                      </a:r>
                      <a:endParaRPr sz="2000" b="1" i="0" u="none" strike="noStrike" kern="1200" cap="none" spc="0" baseline="0">
                        <a:ln>
                          <a:noFill/>
                        </a:ln>
                        <a:solidFill>
                          <a:srgbClr val="2DA5D7"/>
                        </a:solidFill>
                        <a:uFillTx/>
                        <a:latin typeface="Century Gothic" panose="020B0502020202020204" pitchFamily="34" charset="0"/>
                        <a:ea typeface="Century Gothic"/>
                        <a:cs typeface="Century Gothic"/>
                      </a:endParaRPr>
                    </a:p>
                  </a:txBody>
                  <a:tcPr marL="34290" marR="34290" marT="34290" marB="34290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9B961A4D-EB97-0644-C3CF-3BA9DB16E2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309" y="2611006"/>
            <a:ext cx="4249280" cy="3792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084121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Custom 11">
      <a:dk1>
        <a:srgbClr val="000000"/>
      </a:dk1>
      <a:lt1>
        <a:srgbClr val="FFFFFF"/>
      </a:lt1>
      <a:dk2>
        <a:srgbClr val="000000"/>
      </a:dk2>
      <a:lt2>
        <a:srgbClr val="004C93"/>
      </a:lt2>
      <a:accent1>
        <a:srgbClr val="01588E"/>
      </a:accent1>
      <a:accent2>
        <a:srgbClr val="0773B1"/>
      </a:accent2>
      <a:accent3>
        <a:srgbClr val="2DA5D7"/>
      </a:accent3>
      <a:accent4>
        <a:srgbClr val="FFFFFF"/>
      </a:accent4>
      <a:accent5>
        <a:srgbClr val="FFFFFF"/>
      </a:accent5>
      <a:accent6>
        <a:srgbClr val="808080"/>
      </a:accent6>
      <a:hlink>
        <a:srgbClr val="0000FF"/>
      </a:hlink>
      <a:folHlink>
        <a:srgbClr val="D000FF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C61A0"/>
      </a:accent1>
      <a:accent2>
        <a:srgbClr val="092851"/>
      </a:accent2>
      <a:accent3>
        <a:srgbClr val="0D3C7C"/>
      </a:accent3>
      <a:accent4>
        <a:srgbClr val="4E88CC"/>
      </a:accent4>
      <a:accent5>
        <a:srgbClr val="666666"/>
      </a:accent5>
      <a:accent6>
        <a:srgbClr val="B3B3B3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lcf76f155ced4ddcb4097134ff3c332f xmlns="f66c9f24-4844-4d15-b9ba-64c15d203fe1">
      <Terms xmlns="http://schemas.microsoft.com/office/infopath/2007/PartnerControls"/>
    </lcf76f155ced4ddcb4097134ff3c332f>
    <TaxCatchAll xmlns="6e074747-d357-474c-8ab5-9b9387a35920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09C3985D1DC3E4E824BAA0B86201A01" ma:contentTypeVersion="20" ma:contentTypeDescription="Create a new document." ma:contentTypeScope="" ma:versionID="3b08f820941b35595377dd1c50bb5617">
  <xsd:schema xmlns:xsd="http://www.w3.org/2001/XMLSchema" xmlns:xs="http://www.w3.org/2001/XMLSchema" xmlns:p="http://schemas.microsoft.com/office/2006/metadata/properties" xmlns:ns1="http://schemas.microsoft.com/sharepoint/v3" xmlns:ns2="f66c9f24-4844-4d15-b9ba-64c15d203fe1" xmlns:ns3="6e074747-d357-474c-8ab5-9b9387a35920" targetNamespace="http://schemas.microsoft.com/office/2006/metadata/properties" ma:root="true" ma:fieldsID="24d31cc3acac2f1fbc16400783258ac2" ns1:_="" ns2:_="" ns3:_="">
    <xsd:import namespace="http://schemas.microsoft.com/sharepoint/v3"/>
    <xsd:import namespace="f66c9f24-4844-4d15-b9ba-64c15d203fe1"/>
    <xsd:import namespace="6e074747-d357-474c-8ab5-9b9387a3592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1:_ip_UnifiedCompliancePolicyProperties" minOccurs="0"/>
                <xsd:element ref="ns1:_ip_UnifiedCompliancePolicyUIActio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8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9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6c9f24-4844-4d15-b9ba-64c15d203fe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71ca1ffe-bf44-4fe8-9273-a40e5630668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e074747-d357-474c-8ab5-9b9387a35920" elementFormDefault="qualified">
    <xsd:import namespace="http://schemas.microsoft.com/office/2006/documentManagement/types"/>
    <xsd:import namespace="http://schemas.microsoft.com/office/infopath/2007/PartnerControls"/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5" nillable="true" ma:displayName="Taxonomy Catch All Column" ma:hidden="true" ma:list="{497b5075-fe68-4b07-b307-3a9961afabf1}" ma:internalName="TaxCatchAll" ma:showField="CatchAllData" ma:web="6e074747-d357-474c-8ab5-9b9387a3592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4162077-F310-4C05-A296-16BE9B56824B}">
  <ds:schemaRefs>
    <ds:schemaRef ds:uri="6e074747-d357-474c-8ab5-9b9387a35920"/>
    <ds:schemaRef ds:uri="f66c9f24-4844-4d15-b9ba-64c15d203fe1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DA4E44F5-27AA-4079-B973-696EDA99E68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A9EF9D7-75A1-42FA-BE4E-FC1C23DD9E03}">
  <ds:schemaRefs>
    <ds:schemaRef ds:uri="6e074747-d357-474c-8ab5-9b9387a35920"/>
    <ds:schemaRef ds:uri="f66c9f24-4844-4d15-b9ba-64c15d203fe1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Grid.thmx</Template>
  <TotalTime>0</TotalTime>
  <Words>223</Words>
  <Application>Microsoft Office PowerPoint</Application>
  <PresentationFormat>On-screen Show (4:3)</PresentationFormat>
  <Paragraphs>23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Century Gothic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Shoshana Shapiro</dc:creator>
  <cp:lastModifiedBy>Lauren Vetrano</cp:lastModifiedBy>
  <cp:revision>2</cp:revision>
  <cp:lastPrinted>2022-05-10T16:13:47Z</cp:lastPrinted>
  <dcterms:modified xsi:type="dcterms:W3CDTF">2026-04-22T17:00:06Z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0x010100709C3985D1DC3E4E824BAA0B86201A01</vt:lpwstr>
  </property>
  <property fmtid="{D5CDD505-2E9C-101B-9397-08002B2CF9AE}" pid="3" name="Order">
    <vt:r8>4864000</vt:r8>
  </property>
  <property fmtid="{D5CDD505-2E9C-101B-9397-08002B2CF9AE}" pid="4" name="MediaServiceImageTags">
    <vt:lpwstr/>
  </property>
</Properties>
</file>