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5D7"/>
    <a:srgbClr val="003463"/>
    <a:srgbClr val="0770B1"/>
    <a:srgbClr val="FFFFFF"/>
    <a:srgbClr val="01588E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B92340-2D61-A823-3720-D82B92D93FCD}" v="10" dt="2026-01-21T20:16:45.145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1388" y="52"/>
      </p:cViewPr>
      <p:guideLst>
        <p:guide orient="horz"/>
        <p:guide pos="287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46655" y="6358267"/>
            <a:ext cx="698559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800" kern="1200" dirty="0">
                <a:latin typeface="+mj-lt"/>
                <a:cs typeface="Verdana"/>
              </a:rPr>
              <a:t>Source: Left: </a:t>
            </a:r>
            <a:r>
              <a:rPr lang="en-US" sz="800" dirty="0">
                <a:latin typeface="+mj-lt"/>
              </a:rPr>
              <a:t>Nielsen Podcast Brand Effect Study 2020; Chart figures reflect average Top 2 Box Exposed percentage. [RECALL] Which brands do you recall from your experience with the audio content? Middle: </a:t>
            </a:r>
            <a:r>
              <a:rPr lang="en-US" sz="800" kern="1200" dirty="0" err="1">
                <a:latin typeface="+mj-lt"/>
                <a:ea typeface="Century Gothic"/>
                <a:cs typeface="Century Gothic"/>
                <a:sym typeface="Century Gothic"/>
              </a:rPr>
              <a:t>Veritonic</a:t>
            </a:r>
            <a:r>
              <a:rPr lang="en-US" sz="800" kern="1200" dirty="0">
                <a:latin typeface="+mj-lt"/>
                <a:ea typeface="Century Gothic"/>
                <a:cs typeface="Century Gothic"/>
                <a:sym typeface="Century Gothic"/>
              </a:rPr>
              <a:t> 2022 Audio Logo Index; Right: </a:t>
            </a:r>
            <a:r>
              <a:rPr lang="en-US" sz="800" dirty="0">
                <a:latin typeface="+mj-lt"/>
                <a:sym typeface="Calibri"/>
              </a:rPr>
              <a:t>DVJ Insights: Conveying Your Brand In Advertising: Show… Or Tell</a:t>
            </a:r>
            <a:endParaRPr lang="en-US" altLang="en-US" sz="800" kern="1200" dirty="0">
              <a:latin typeface="+mj-lt"/>
              <a:cs typeface="Verdana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9C3E4E1-B564-4E71-94EE-14ED99E034BE}"/>
              </a:ext>
            </a:extLst>
          </p:cNvPr>
          <p:cNvSpPr txBox="1">
            <a:spLocks/>
          </p:cNvSpPr>
          <p:nvPr/>
        </p:nvSpPr>
        <p:spPr>
          <a:xfrm>
            <a:off x="1445397" y="303128"/>
            <a:ext cx="6253207" cy="603277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defRPr/>
            </a:pPr>
            <a:r>
              <a:rPr lang="en-US" spc="0">
                <a:solidFill>
                  <a:srgbClr val="01588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Audio Creative Best Practice: Brand Early And Often</a:t>
            </a:r>
            <a:endParaRPr kumimoji="0" lang="en-US" b="1" i="0" u="none" strike="noStrike" kern="1200" cap="none" spc="0" normalizeH="0" baseline="0" noProof="0">
              <a:ln>
                <a:noFill/>
              </a:ln>
              <a:solidFill>
                <a:srgbClr val="01588E"/>
              </a:solidFill>
              <a:effectLst/>
              <a:uLnTx/>
              <a:uFillTx/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E5F8BAEB-92A9-4A23-AFFB-C0888136F5D7}"/>
              </a:ext>
            </a:extLst>
          </p:cNvPr>
          <p:cNvSpPr txBox="1">
            <a:spLocks/>
          </p:cNvSpPr>
          <p:nvPr/>
        </p:nvSpPr>
        <p:spPr>
          <a:xfrm>
            <a:off x="6330902" y="1268343"/>
            <a:ext cx="2700666" cy="603277"/>
          </a:xfrm>
          <a:prstGeom prst="rect">
            <a:avLst/>
          </a:prstGeom>
        </p:spPr>
        <p:txBody>
          <a:bodyPr vert="horz" lIns="68411" tIns="34205" rIns="68411" bIns="34205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en-US" sz="1600" spc="0" dirty="0">
                <a:solidFill>
                  <a:srgbClr val="2DA5D7"/>
                </a:solidFill>
                <a:latin typeface="Century Gothic"/>
                <a:ea typeface="Verdana"/>
                <a:cs typeface="Verdana" panose="020B0604030504040204" pitchFamily="34" charset="0"/>
                <a:sym typeface="Calibri"/>
              </a:rPr>
              <a:t>For TV, as audio brand mentions increase, brand recall explodes and soars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763092D-38C1-4C79-B83D-4DACDBA6D8CB}"/>
              </a:ext>
            </a:extLst>
          </p:cNvPr>
          <p:cNvSpPr txBox="1">
            <a:spLocks/>
          </p:cNvSpPr>
          <p:nvPr/>
        </p:nvSpPr>
        <p:spPr>
          <a:xfrm>
            <a:off x="3134041" y="1268343"/>
            <a:ext cx="2875918" cy="506885"/>
          </a:xfrm>
          <a:prstGeom prst="rect">
            <a:avLst/>
          </a:prstGeom>
        </p:spPr>
        <p:txBody>
          <a:bodyPr vert="horz" lIns="68411" tIns="34205" rIns="68411" bIns="34205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spcBef>
                <a:spcPts val="0"/>
              </a:spcBef>
              <a:defRPr/>
            </a:pPr>
            <a:r>
              <a:rPr lang="en-US" sz="1600" spc="0" dirty="0">
                <a:solidFill>
                  <a:srgbClr val="2DA5D7"/>
                </a:solidFill>
                <a:latin typeface="Century Gothic"/>
                <a:ea typeface="Verdana"/>
                <a:sym typeface="Calibri"/>
              </a:rPr>
              <a:t>Create a jingle that says the name of the brand</a:t>
            </a:r>
          </a:p>
          <a:p>
            <a:pPr lvl="0">
              <a:spcBef>
                <a:spcPts val="0"/>
              </a:spcBef>
              <a:defRPr/>
            </a:pPr>
            <a:endParaRPr lang="en-US" sz="1400" spc="0" dirty="0">
              <a:solidFill>
                <a:srgbClr val="2DA5D7"/>
              </a:solidFill>
              <a:latin typeface="Century Gothic" panose="020B0502020202020204" pitchFamily="34" charset="0"/>
              <a:ea typeface="Verdana" panose="020B0604030504040204" pitchFamily="34" charset="0"/>
              <a:sym typeface="Calibri"/>
            </a:endParaRPr>
          </a:p>
          <a:p>
            <a:pPr lvl="0">
              <a:spcBef>
                <a:spcPts val="0"/>
              </a:spcBef>
              <a:defRPr/>
            </a:pPr>
            <a:r>
              <a:rPr lang="en-US" sz="1400" spc="0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sym typeface="Calibri"/>
              </a:rPr>
              <a:t>% of respondents who identified the correct brand associated with the logo (unaided)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1426763-24FA-4963-81DB-479169793816}"/>
              </a:ext>
            </a:extLst>
          </p:cNvPr>
          <p:cNvCxnSpPr>
            <a:cxnSpLocks/>
          </p:cNvCxnSpPr>
          <p:nvPr/>
        </p:nvCxnSpPr>
        <p:spPr>
          <a:xfrm>
            <a:off x="3134041" y="2997072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7FC019CC-8835-47D9-A958-E3A0604393B5}"/>
              </a:ext>
            </a:extLst>
          </p:cNvPr>
          <p:cNvSpPr/>
          <p:nvPr/>
        </p:nvSpPr>
        <p:spPr>
          <a:xfrm>
            <a:off x="6509376" y="2964478"/>
            <a:ext cx="2343719" cy="1815882"/>
          </a:xfrm>
          <a:prstGeom prst="rect">
            <a:avLst/>
          </a:prstGeom>
        </p:spPr>
        <p:txBody>
          <a:bodyPr vert="horz" lIns="68411" tIns="34205" rIns="68411" bIns="34205" rtlCol="0" anchor="t">
            <a:noAutofit/>
          </a:bodyPr>
          <a:lstStyle/>
          <a:p>
            <a:pPr algn="ctr" defTabSz="914400" hangingPunct="1"/>
            <a:r>
              <a:rPr lang="en-US" sz="2600" kern="1200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TV ads with 5 audio brand mentions have </a:t>
            </a:r>
            <a:r>
              <a:rPr lang="en-US" sz="2600" b="1" kern="1200" dirty="0">
                <a:solidFill>
                  <a:srgbClr val="2DA5D7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double</a:t>
            </a:r>
            <a:r>
              <a:rPr lang="en-US" sz="2600" kern="1200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 the brand recall (+50%)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28F176-3D23-4A7F-86BC-D2D8C2B8CC9C}"/>
              </a:ext>
            </a:extLst>
          </p:cNvPr>
          <p:cNvSpPr txBox="1"/>
          <p:nvPr/>
        </p:nvSpPr>
        <p:spPr>
          <a:xfrm>
            <a:off x="4929507" y="3331562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2DA5D7"/>
                </a:solidFill>
              </a:rPr>
              <a:t>7.5X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48F2EE5-CE60-483C-B290-293346FD1582}"/>
              </a:ext>
            </a:extLst>
          </p:cNvPr>
          <p:cNvCxnSpPr>
            <a:cxnSpLocks/>
          </p:cNvCxnSpPr>
          <p:nvPr/>
        </p:nvCxnSpPr>
        <p:spPr>
          <a:xfrm>
            <a:off x="6035757" y="2997072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" name="Shape 207">
            <a:extLst>
              <a:ext uri="{FF2B5EF4-FFF2-40B4-BE49-F238E27FC236}">
                <a16:creationId xmlns:a16="http://schemas.microsoft.com/office/drawing/2014/main" id="{D27B8882-1013-4A1F-8C6B-39B1287459CE}"/>
              </a:ext>
            </a:extLst>
          </p:cNvPr>
          <p:cNvSpPr/>
          <p:nvPr/>
        </p:nvSpPr>
        <p:spPr>
          <a:xfrm>
            <a:off x="141209" y="1268343"/>
            <a:ext cx="2875918" cy="72596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vert="horz" lIns="68411" tIns="34205" rIns="68411" bIns="34205" rtlCol="0" anchor="t">
            <a:noAutofit/>
          </a:bodyPr>
          <a:lstStyle/>
          <a:p>
            <a:pPr algn="ctr" defTabSz="914400" hangingPunct="1"/>
            <a:r>
              <a:rPr lang="en-US" sz="1600" b="1" kern="1200" dirty="0">
                <a:solidFill>
                  <a:srgbClr val="2DA5D7"/>
                </a:solidFill>
                <a:latin typeface="Century Gothic" panose="020B0502020202020204" pitchFamily="34" charset="0"/>
                <a:ea typeface="Verdana" panose="020B0604030504040204" pitchFamily="34" charset="0"/>
                <a:sym typeface="Century Gothic"/>
              </a:rPr>
              <a:t>In audio, more brand mentions = higher ad recall</a:t>
            </a:r>
          </a:p>
          <a:p>
            <a:pPr algn="ctr" defTabSz="914400" hangingPunct="1"/>
            <a:endParaRPr lang="en-US" sz="1600" b="1" kern="1200" dirty="0">
              <a:solidFill>
                <a:srgbClr val="2DA5D7"/>
              </a:solidFill>
              <a:latin typeface="Century Gothic" panose="020B0502020202020204" pitchFamily="34" charset="0"/>
              <a:ea typeface="Verdana" panose="020B0604030504040204" pitchFamily="34" charset="0"/>
              <a:sym typeface="Century Gothic"/>
            </a:endParaRPr>
          </a:p>
          <a:p>
            <a:pPr algn="ctr" defTabSz="914400" hangingPunct="1"/>
            <a:r>
              <a:rPr lang="en-US" sz="1400" b="1" kern="1200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sym typeface="Calibri"/>
              </a:rPr>
              <a:t>Brand  recall</a:t>
            </a:r>
          </a:p>
          <a:p>
            <a:pPr algn="ctr" defTabSz="914400" hangingPunct="1"/>
            <a:endParaRPr lang="en-US" sz="1600" b="1" kern="1200" dirty="0">
              <a:solidFill>
                <a:srgbClr val="2DA5D7"/>
              </a:solidFill>
              <a:latin typeface="Century Gothic" panose="020B0502020202020204" pitchFamily="34" charset="0"/>
              <a:ea typeface="Verdana" panose="020B0604030504040204" pitchFamily="34" charset="0"/>
              <a:sym typeface="Century Gothic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66D366-B580-4873-9C47-6D27BA8781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64" y="2756055"/>
            <a:ext cx="5706351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20" ma:contentTypeDescription="Create a new document." ma:contentTypeScope="" ma:versionID="77dcdd28b482de4fc5ec90b39697a894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a3332fa1a9a1020f0752e613636cc5c8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Props1.xml><?xml version="1.0" encoding="utf-8"?>
<ds:datastoreItem xmlns:ds="http://schemas.openxmlformats.org/officeDocument/2006/customXml" ds:itemID="{46750574-0E64-42AB-8D3D-786A633C3C44}">
  <ds:schemaRefs>
    <ds:schemaRef ds:uri="6e074747-d357-474c-8ab5-9b9387a35920"/>
    <ds:schemaRef ds:uri="f66c9f24-4844-4d15-b9ba-64c15d203fe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4162077-F310-4C05-A296-16BE9B56824B}">
  <ds:schemaRefs>
    <ds:schemaRef ds:uri="http://schemas.microsoft.com/sharepoint/v3"/>
    <ds:schemaRef ds:uri="f66c9f24-4844-4d15-b9ba-64c15d203fe1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6e074747-d357-474c-8ab5-9b9387a35920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0</TotalTime>
  <Words>140</Words>
  <Application>Microsoft Office PowerPoint</Application>
  <PresentationFormat>On-screen Show (4:3)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ＭＳ Ｐゴシック</vt:lpstr>
      <vt:lpstr>Arial</vt:lpstr>
      <vt:lpstr>Calibri</vt:lpstr>
      <vt:lpstr>Century Gothic</vt:lpstr>
      <vt:lpstr>Helvetica</vt:lpstr>
      <vt:lpstr>Verdana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</cp:lastModifiedBy>
  <cp:revision>4</cp:revision>
  <cp:lastPrinted>2022-05-10T16:13:47Z</cp:lastPrinted>
  <dcterms:modified xsi:type="dcterms:W3CDTF">2026-01-21T20:22:33Z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