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A87BAE-4DA4-E2CE-EB65-CE35AE0F534B}" v="84" dt="2025-08-12T19:24:18.53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7D4FD1-E1F6-4AF7-BE54-FE94DF0C1766}"/>
              </a:ext>
            </a:extLst>
          </p:cNvPr>
          <p:cNvSpPr txBox="1">
            <a:spLocks/>
          </p:cNvSpPr>
          <p:nvPr/>
        </p:nvSpPr>
        <p:spPr>
          <a:xfrm>
            <a:off x="-5865" y="313074"/>
            <a:ext cx="9135136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defTabSz="914355">
              <a:defRPr/>
            </a:pPr>
            <a:r>
              <a:rPr lang="en-US" sz="24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</a:rPr>
              <a:t>Audio, The Soundtrack Of The American Worker, Is The Ideal Platform For Reaching Hiring Decision Makers </a:t>
            </a:r>
            <a:endParaRPr lang="en-US" sz="2400" spc="0" dirty="0">
              <a:solidFill>
                <a:srgbClr val="01588E"/>
              </a:solidFill>
              <a:latin typeface="Century Gothic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Shape 183">
            <a:extLst>
              <a:ext uri="{FF2B5EF4-FFF2-40B4-BE49-F238E27FC236}">
                <a16:creationId xmlns:a16="http://schemas.microsoft.com/office/drawing/2014/main" id="{14849BF0-D541-494F-A465-4C55430B66E4}"/>
              </a:ext>
            </a:extLst>
          </p:cNvPr>
          <p:cNvSpPr/>
          <p:nvPr/>
        </p:nvSpPr>
        <p:spPr>
          <a:xfrm>
            <a:off x="56015" y="6437714"/>
            <a:ext cx="692230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166" hangingPunct="1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6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Left</a:t>
            </a:r>
            <a:r>
              <a:rPr lang="en-US" sz="600" dirty="0">
                <a:solidFill>
                  <a:schemeClr val="tx1"/>
                </a:solidFill>
                <a:latin typeface="Century Gothic"/>
                <a:sym typeface="Calibri"/>
              </a:rPr>
              <a:t>: MARU/Matchbox National Study – December 2024, 1,000 total respondents, 380 </a:t>
            </a:r>
            <a:r>
              <a:rPr lang="en-US" sz="600" kern="1200" dirty="0">
                <a:solidFill>
                  <a:schemeClr val="tx1"/>
                </a:solidFill>
                <a:latin typeface="Century Gothic"/>
                <a:sym typeface="Calibri"/>
              </a:rPr>
              <a:t>hiring decision makers; Q: When is the most recent time, if ever, you spent time doing the following types of activities? Any audio listening: Listen to AM/FM radio via over the air, Listen to AM/FM radio via online (streaming), or Listen to podcasts. Right: MARU/Matchbox National Study – </a:t>
            </a:r>
            <a:r>
              <a:rPr lang="en-US" sz="600" kern="1200" dirty="0">
                <a:solidFill>
                  <a:schemeClr val="tx1"/>
                </a:solidFill>
                <a:latin typeface="Century Gothic"/>
              </a:rPr>
              <a:t>December</a:t>
            </a:r>
            <a:r>
              <a:rPr lang="en-US" sz="600" kern="1200" dirty="0">
                <a:solidFill>
                  <a:schemeClr val="tx1"/>
                </a:solidFill>
                <a:latin typeface="Century Gothic"/>
                <a:sym typeface="Calibri"/>
              </a:rPr>
              <a:t> 2024, 1,000 total respondents, 380 hiring decision makers; Q: How frequently do you listen to each of the following radio formats?</a:t>
            </a:r>
            <a:endParaRPr lang="en-US" sz="600" kern="1200" dirty="0">
              <a:solidFill>
                <a:schemeClr val="tx1"/>
              </a:solidFill>
              <a:latin typeface="Century Gothic"/>
              <a:sym typeface="Century Gothic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68AB0F-0A45-4B46-906B-224AEC08DFDB}"/>
              </a:ext>
            </a:extLst>
          </p:cNvPr>
          <p:cNvSpPr txBox="1"/>
          <p:nvPr/>
        </p:nvSpPr>
        <p:spPr>
          <a:xfrm>
            <a:off x="850249" y="1163392"/>
            <a:ext cx="3432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hangingPunct="1">
              <a:defRPr sz="14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85% of hiring decision makers are AM/FM radio listeners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8E7AFC-B691-4885-AC5F-2E21B23612F0}"/>
              </a:ext>
            </a:extLst>
          </p:cNvPr>
          <p:cNvSpPr txBox="1"/>
          <p:nvPr/>
        </p:nvSpPr>
        <p:spPr>
          <a:xfrm>
            <a:off x="5034013" y="1156638"/>
            <a:ext cx="39664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3463"/>
                </a:solidFill>
                <a:latin typeface="Century Gothic" panose="020B0502020202020204" pitchFamily="34" charset="0"/>
              </a:defRPr>
            </a:lvl1pPr>
          </a:lstStyle>
          <a:p>
            <a:pPr hangingPunct="1"/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Hiring decision makers can be reached on a variety of AM/FM radio formats</a:t>
            </a:r>
          </a:p>
          <a:p>
            <a:pPr hangingPunct="1"/>
            <a:endParaRPr lang="en-US" kern="12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5B4917-84F5-44B6-9780-9A61AB5F9D7F}"/>
              </a:ext>
            </a:extLst>
          </p:cNvPr>
          <p:cNvCxnSpPr>
            <a:cxnSpLocks/>
          </p:cNvCxnSpPr>
          <p:nvPr/>
        </p:nvCxnSpPr>
        <p:spPr>
          <a:xfrm>
            <a:off x="4572000" y="2651470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8DC306B-D9EF-485B-AE01-F8924E1D018B}"/>
              </a:ext>
            </a:extLst>
          </p:cNvPr>
          <p:cNvSpPr/>
          <p:nvPr/>
        </p:nvSpPr>
        <p:spPr>
          <a:xfrm>
            <a:off x="451741" y="1738694"/>
            <a:ext cx="410996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900" b="1" dirty="0">
                <a:solidFill>
                  <a:schemeClr val="tx1"/>
                </a:solidFill>
                <a:sym typeface="Calibri"/>
              </a:rPr>
              <a:t>Q: When is the most recent time, if ever, you spent time doing the following types of activities? % hiring decision makers who answered past month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005632-35FA-48F2-993B-613DBE223B16}"/>
              </a:ext>
            </a:extLst>
          </p:cNvPr>
          <p:cNvSpPr txBox="1"/>
          <p:nvPr/>
        </p:nvSpPr>
        <p:spPr>
          <a:xfrm>
            <a:off x="4928135" y="1775997"/>
            <a:ext cx="3966495" cy="507831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defTabSz="457189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US" sz="900" dirty="0">
                <a:sym typeface="Calibri"/>
              </a:rPr>
              <a:t>Q: How frequently do you listen to each of the following AM/FM radio formats? (% of hiring decision makers who listen to the AM/FM radio format “frequently” or “occasionally”, weighted sample = 380)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2D42F3-E65A-4249-8286-90BCD5EF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78" y="2361614"/>
            <a:ext cx="8967993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6e074747-d357-474c-8ab5-9b9387a35920"/>
    <ds:schemaRef ds:uri="http://purl.org/dc/elements/1.1/"/>
    <ds:schemaRef ds:uri="http://schemas.microsoft.com/office/2006/metadata/properties"/>
    <ds:schemaRef ds:uri="http://schemas.microsoft.com/sharepoint/v3"/>
    <ds:schemaRef ds:uri="f66c9f24-4844-4d15-b9ba-64c15d203fe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14697</TotalTime>
  <Words>233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623</cp:revision>
  <cp:lastPrinted>2022-05-10T16:13:47Z</cp:lastPrinted>
  <dcterms:modified xsi:type="dcterms:W3CDTF">2025-10-23T14:20:59Z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