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469" r:id="rId5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287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oshana Shapiro" initials="SS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A5D7"/>
    <a:srgbClr val="003463"/>
    <a:srgbClr val="0770B1"/>
    <a:srgbClr val="FFFFFF"/>
    <a:srgbClr val="01588E"/>
    <a:srgbClr val="1F8EC5"/>
    <a:srgbClr val="000000"/>
    <a:srgbClr val="929191"/>
    <a:srgbClr val="666666"/>
    <a:srgbClr val="004C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DA87BAE-4DA4-E2CE-EB65-CE35AE0F534B}" v="84" dt="2025-08-12T19:24:18.537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D1DF"/>
          </a:solidFill>
        </a:fill>
      </a:tcStyle>
    </a:wholeTbl>
    <a:band2H>
      <a:tcTxStyle/>
      <a:tcStyle>
        <a:tcBdr/>
        <a:fill>
          <a:solidFill>
            <a:srgbClr val="E7EA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DD6"/>
          </a:solidFill>
        </a:fill>
      </a:tcStyle>
    </a:wholeTbl>
    <a:band2H>
      <a:tcTxStyle/>
      <a:tcStyle>
        <a:tcBdr/>
        <a:fill>
          <a:solidFill>
            <a:srgbClr val="E6E7EC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4E4E4"/>
          </a:solidFill>
        </a:fill>
      </a:tcStyle>
    </a:wholeTbl>
    <a:band2H>
      <a:tcTxStyle/>
      <a:tcStyle>
        <a:tcBdr/>
        <a:fill>
          <a:solidFill>
            <a:srgbClr val="F2F2F2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29" autoAdjust="0"/>
    <p:restoredTop sz="92714" autoAdjust="0"/>
  </p:normalViewPr>
  <p:slideViewPr>
    <p:cSldViewPr snapToGrid="0" snapToObjects="1">
      <p:cViewPr varScale="1">
        <p:scale>
          <a:sx n="59" d="100"/>
          <a:sy n="59" d="100"/>
        </p:scale>
        <p:origin x="1384" y="64"/>
      </p:cViewPr>
      <p:guideLst>
        <p:guide orient="horz"/>
        <p:guide pos="287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680"/>
    </p:cViewPr>
  </p:sorterViewPr>
  <p:notesViewPr>
    <p:cSldViewPr snapToGrid="0" snapToObjects="1">
      <p:cViewPr varScale="1">
        <p:scale>
          <a:sx n="114" d="100"/>
          <a:sy n="114" d="100"/>
        </p:scale>
        <p:origin x="-5336" y="-10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414" y="1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/>
          <a:lstStyle>
            <a:lvl1pPr algn="r">
              <a:defRPr sz="1100"/>
            </a:lvl1pPr>
          </a:lstStyle>
          <a:p>
            <a:fld id="{661F8516-2899-B645-A02E-84909ADB0A76}" type="datetimeFigureOut">
              <a:rPr lang="en-US" smtClean="0"/>
              <a:t>9/10/2025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894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 anchor="b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414" y="8685894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 anchor="b"/>
          <a:lstStyle>
            <a:lvl1pPr algn="r">
              <a:defRPr sz="1100"/>
            </a:lvl1pPr>
          </a:lstStyle>
          <a:p>
            <a:fld id="{E0A25E00-2D9F-B043-A07D-560D63B3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0497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prstGeom prst="rect">
            <a:avLst/>
          </a:prstGeom>
        </p:spPr>
        <p:txBody>
          <a:bodyPr lIns="91418" tIns="45710" rIns="91418" bIns="45710"/>
          <a:lstStyle/>
          <a:p>
            <a:endParaRPr/>
          </a:p>
        </p:txBody>
      </p:sp>
      <p:sp>
        <p:nvSpPr>
          <p:cNvPr id="95" name="Shape 9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lIns="91418" tIns="45710" rIns="91418" bIns="4571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41518074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latin typeface="+mn-lt"/>
        <a:ea typeface="+mn-ea"/>
        <a:cs typeface="+mn-cs"/>
        <a:sym typeface="Calibri"/>
      </a:defRPr>
    </a:lvl1pPr>
    <a:lvl2pPr indent="228600" defTabSz="457200" latinLnBrk="0">
      <a:defRPr sz="1200">
        <a:latin typeface="+mn-lt"/>
        <a:ea typeface="+mn-ea"/>
        <a:cs typeface="+mn-cs"/>
        <a:sym typeface="Calibri"/>
      </a:defRPr>
    </a:lvl2pPr>
    <a:lvl3pPr indent="457200" defTabSz="457200" latinLnBrk="0">
      <a:defRPr sz="1200">
        <a:latin typeface="+mn-lt"/>
        <a:ea typeface="+mn-ea"/>
        <a:cs typeface="+mn-cs"/>
        <a:sym typeface="Calibri"/>
      </a:defRPr>
    </a:lvl3pPr>
    <a:lvl4pPr indent="685800" defTabSz="457200" latinLnBrk="0">
      <a:defRPr sz="1200">
        <a:latin typeface="+mn-lt"/>
        <a:ea typeface="+mn-ea"/>
        <a:cs typeface="+mn-cs"/>
        <a:sym typeface="Calibri"/>
      </a:defRPr>
    </a:lvl4pPr>
    <a:lvl5pPr indent="914400" defTabSz="457200" latinLnBrk="0">
      <a:defRPr sz="1200">
        <a:latin typeface="+mn-lt"/>
        <a:ea typeface="+mn-ea"/>
        <a:cs typeface="+mn-cs"/>
        <a:sym typeface="Calibri"/>
      </a:defRPr>
    </a:lvl5pPr>
    <a:lvl6pPr indent="1143000" defTabSz="457200" latinLnBrk="0">
      <a:defRPr sz="1200">
        <a:latin typeface="+mn-lt"/>
        <a:ea typeface="+mn-ea"/>
        <a:cs typeface="+mn-cs"/>
        <a:sym typeface="Calibri"/>
      </a:defRPr>
    </a:lvl6pPr>
    <a:lvl7pPr indent="1371600" defTabSz="457200" latinLnBrk="0">
      <a:defRPr sz="1200">
        <a:latin typeface="+mn-lt"/>
        <a:ea typeface="+mn-ea"/>
        <a:cs typeface="+mn-cs"/>
        <a:sym typeface="Calibri"/>
      </a:defRPr>
    </a:lvl7pPr>
    <a:lvl8pPr indent="1600200" defTabSz="457200" latinLnBrk="0">
      <a:defRPr sz="1200">
        <a:latin typeface="+mn-lt"/>
        <a:ea typeface="+mn-ea"/>
        <a:cs typeface="+mn-cs"/>
        <a:sym typeface="Calibri"/>
      </a:defRPr>
    </a:lvl8pPr>
    <a:lvl9pPr indent="1828800" defTabSz="4572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19620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-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verImage_10x7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536" y="-1"/>
            <a:ext cx="6125608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426513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Whit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3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12" name="Picture 11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31949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Blu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2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13" name="Shape 3"/>
          <p:cNvSpPr>
            <a:spLocks noGrp="1"/>
          </p:cNvSpPr>
          <p:nvPr>
            <p:ph idx="1"/>
          </p:nvPr>
        </p:nvSpPr>
        <p:spPr>
          <a:xfrm>
            <a:off x="407988" y="1333500"/>
            <a:ext cx="8443912" cy="4792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2402679088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Info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1.jpeg" descr="Blu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1202266"/>
            <a:ext cx="9144004" cy="5068625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20.jpeg" descr="Image15.jpg"/>
          <p:cNvPicPr>
            <a:picLocks noChangeAspect="1"/>
          </p:cNvPicPr>
          <p:nvPr userDrawn="1"/>
        </p:nvPicPr>
        <p:blipFill rotWithShape="1">
          <a:blip r:embed="rId3"/>
          <a:srcRect l="9035" t="5914" r="1465"/>
          <a:stretch/>
        </p:blipFill>
        <p:spPr>
          <a:xfrm>
            <a:off x="-1" y="1202266"/>
            <a:ext cx="9144001" cy="5080001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9" name="Picture 8" descr="CRSG_DCM-Horizontal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43071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CRSG_DCM-Horizontal-Whit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3309" y="6475741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081929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192776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u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93" y="-2"/>
            <a:ext cx="6125608" cy="6858001"/>
          </a:xfrm>
          <a:prstGeom prst="rect">
            <a:avLst/>
          </a:prstGeom>
        </p:spPr>
      </p:pic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762500" y="2715420"/>
            <a:ext cx="3708400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Autofit/>
          </a:bodyPr>
          <a:lstStyle>
            <a:lvl1pPr>
              <a:defRPr sz="54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9" name="Shape 13"/>
          <p:cNvSpPr txBox="1">
            <a:spLocks/>
          </p:cNvSpPr>
          <p:nvPr userDrawn="1"/>
        </p:nvSpPr>
        <p:spPr>
          <a:xfrm>
            <a:off x="0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 algn="r"/>
            <a:fld id="{86CB4B4D-7CA3-9044-876B-883B54F8677D}" type="slidenum">
              <a:rPr lang="en-US" smtClean="0"/>
              <a:pPr algn="r"/>
              <a:t>‹#›</a:t>
            </a:fld>
            <a:endParaRPr lang="en-US" dirty="0"/>
          </a:p>
        </p:txBody>
      </p:sp>
      <p:pic>
        <p:nvPicPr>
          <p:cNvPr id="12" name="Picture 11" descr="CRSG_DCM-Horizontal-White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30" y="6425229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243341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 - Thank You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20.jpeg" descr="Image15.jpg"/>
          <p:cNvPicPr>
            <a:picLocks noChangeAspect="1"/>
          </p:cNvPicPr>
          <p:nvPr userDrawn="1"/>
        </p:nvPicPr>
        <p:blipFill rotWithShape="1">
          <a:blip r:embed="rId2"/>
          <a:srcRect l="9035" t="5914" r="1465"/>
          <a:stretch/>
        </p:blipFill>
        <p:spPr>
          <a:xfrm>
            <a:off x="-1" y="1206500"/>
            <a:ext cx="9144001" cy="50800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208405415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BLANK NO COPY OR ART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182241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553200" y="6356353"/>
            <a:ext cx="264733" cy="261606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>
              <a:defRPr sz="11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68" r:id="rId2"/>
    <p:sldLayoutId id="2147483670" r:id="rId3"/>
    <p:sldLayoutId id="2147483675" r:id="rId4"/>
    <p:sldLayoutId id="2147483673" r:id="rId5"/>
    <p:sldLayoutId id="2147483672" r:id="rId6"/>
    <p:sldLayoutId id="2147483674" r:id="rId7"/>
    <p:sldLayoutId id="2147483676" r:id="rId8"/>
    <p:sldLayoutId id="2147483671" r:id="rId9"/>
  </p:sldLayoutIdLst>
  <p:transition spd="med"/>
  <p:txStyles>
    <p:title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9pPr>
    </p:titleStyle>
    <p:bodyStyle>
      <a:lvl1pPr marL="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4572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9144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13716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18288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24917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29489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3406140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3863340" marR="0" indent="-20574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9pPr>
    </p:bodyStyle>
    <p:otherStyle>
      <a:lvl1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1pPr>
      <a:lvl2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2pPr>
      <a:lvl3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3pPr>
      <a:lvl4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4pPr>
      <a:lvl5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5pPr>
      <a:lvl6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6pPr>
      <a:lvl7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7pPr>
      <a:lvl8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8pPr>
      <a:lvl9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765A223-2B7E-41ED-DE3F-FB421DDDB602}"/>
              </a:ext>
            </a:extLst>
          </p:cNvPr>
          <p:cNvSpPr txBox="1"/>
          <p:nvPr/>
        </p:nvSpPr>
        <p:spPr>
          <a:xfrm>
            <a:off x="3633319" y="2003908"/>
            <a:ext cx="2502286" cy="350487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Aft>
                <a:spcPts val="600"/>
              </a:spcAft>
              <a:buNone/>
            </a:pPr>
            <a:r>
              <a:rPr lang="en-US" sz="1400" kern="0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According to Nielsen, the ideal daypart allocation based on how Americans listen to AM/FM radio is:</a:t>
            </a:r>
            <a:endParaRPr lang="en-US" sz="14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84163" marR="0" lvl="0" indent="-284163">
              <a:lnSpc>
                <a:spcPct val="1150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1400" b="1" kern="100" dirty="0">
                <a:solidFill>
                  <a:srgbClr val="2DA5D7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22%</a:t>
            </a:r>
            <a:r>
              <a:rPr lang="en-US" sz="1400" b="1" kern="1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kern="100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Mon-Fri, 6AM-10AM</a:t>
            </a:r>
            <a:endParaRPr lang="en-US" sz="14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84163" marR="0" lvl="0" indent="-284163">
              <a:lnSpc>
                <a:spcPct val="1150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1400" b="1" kern="100" dirty="0">
                <a:solidFill>
                  <a:srgbClr val="2DA5D7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26% </a:t>
            </a:r>
            <a:r>
              <a:rPr lang="en-US" sz="1400" kern="100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Mon-Fri, 10AM-3PM</a:t>
            </a:r>
            <a:endParaRPr lang="en-US" sz="14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84163" marR="0" lvl="0" indent="-284163">
              <a:lnSpc>
                <a:spcPct val="1150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1400" b="1" kern="100" dirty="0">
                <a:solidFill>
                  <a:srgbClr val="2DA5D7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20%</a:t>
            </a:r>
            <a:r>
              <a:rPr lang="en-US" sz="1400" b="1" kern="100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kern="100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Mon-Fri, 3PM-7PM</a:t>
            </a:r>
            <a:endParaRPr lang="en-US" sz="14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84163" marR="0" lvl="0" indent="-284163">
              <a:lnSpc>
                <a:spcPct val="1150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1400" b="1" kern="100" dirty="0">
                <a:solidFill>
                  <a:srgbClr val="2DA5D7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7% </a:t>
            </a:r>
            <a:r>
              <a:rPr lang="en-US" sz="1400" kern="100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Mon-Fri, 7PM-mid</a:t>
            </a:r>
            <a:endParaRPr lang="en-US" sz="14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84163" marR="0" lvl="0" indent="-284163">
              <a:lnSpc>
                <a:spcPct val="1150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1400" b="1" kern="100" dirty="0">
                <a:solidFill>
                  <a:srgbClr val="2DA5D7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20% </a:t>
            </a:r>
            <a:r>
              <a:rPr lang="en-US" sz="1400" kern="100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Sat-Sun, 6AM-mid</a:t>
            </a:r>
            <a:endParaRPr lang="en-US" sz="14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84163" marR="0" lvl="0" indent="-284163">
              <a:lnSpc>
                <a:spcPct val="1150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1400" b="1" kern="100" dirty="0">
                <a:solidFill>
                  <a:srgbClr val="2DA5D7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5%</a:t>
            </a:r>
            <a:r>
              <a:rPr lang="en-US" sz="1400" b="1" kern="100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kern="100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Mon-Sun, mid-6AM</a:t>
            </a:r>
            <a:endParaRPr lang="en-US" sz="14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187562" y="6126052"/>
            <a:ext cx="1863129" cy="646327"/>
          </a:xfrm>
          <a:prstGeom prst="rect">
            <a:avLst/>
          </a:prstGeom>
          <a:noFill/>
          <a:ln w="28575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lvl="0" indent="0" algn="ctr" defTabSz="457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INSERT STATION LOGO HERE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entury Gothic"/>
              <a:ea typeface="+mn-ea"/>
              <a:cs typeface="+mn-cs"/>
              <a:sym typeface="Helvetica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507D4FD1-E1F6-4AF7-BE54-FE94DF0C1766}"/>
              </a:ext>
            </a:extLst>
          </p:cNvPr>
          <p:cNvSpPr txBox="1">
            <a:spLocks/>
          </p:cNvSpPr>
          <p:nvPr/>
        </p:nvSpPr>
        <p:spPr>
          <a:xfrm>
            <a:off x="-5865" y="313074"/>
            <a:ext cx="9135136" cy="603277"/>
          </a:xfrm>
          <a:prstGeom prst="rect">
            <a:avLst/>
          </a:prstGeom>
        </p:spPr>
        <p:txBody>
          <a:bodyPr vert="horz" lIns="68411" tIns="34205" rIns="68411" bIns="34205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i="0" kern="1200" spc="-150">
                <a:solidFill>
                  <a:schemeClr val="bg1">
                    <a:lumMod val="25000"/>
                  </a:schemeClr>
                </a:solidFill>
                <a:latin typeface="Verdana"/>
                <a:ea typeface="Aleo Light"/>
                <a:cs typeface="Verdana"/>
              </a:defRPr>
            </a:lvl1pPr>
          </a:lstStyle>
          <a:p>
            <a:pPr defTabSz="914355">
              <a:defRPr/>
            </a:pPr>
            <a:r>
              <a:rPr lang="en-US" sz="3200" spc="0" dirty="0">
                <a:solidFill>
                  <a:srgbClr val="01588E"/>
                </a:solidFill>
                <a:latin typeface="Century Gothic"/>
                <a:ea typeface="Verdana"/>
                <a:cs typeface="Verdana" panose="020B0604030504040204" pitchFamily="34" charset="0"/>
              </a:rPr>
              <a:t>How to buy AM/FM radio throughout the year</a:t>
            </a:r>
            <a:endParaRPr lang="en-US" sz="3200" spc="0" dirty="0">
              <a:solidFill>
                <a:srgbClr val="01588E"/>
              </a:solidFill>
              <a:latin typeface="Century Gothic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" name="Shape 183">
            <a:extLst>
              <a:ext uri="{FF2B5EF4-FFF2-40B4-BE49-F238E27FC236}">
                <a16:creationId xmlns:a16="http://schemas.microsoft.com/office/drawing/2014/main" id="{14849BF0-D541-494F-A465-4C55430B66E4}"/>
              </a:ext>
            </a:extLst>
          </p:cNvPr>
          <p:cNvSpPr/>
          <p:nvPr/>
        </p:nvSpPr>
        <p:spPr>
          <a:xfrm>
            <a:off x="56015" y="6162251"/>
            <a:ext cx="7131545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defTabSz="457166" hangingPunct="1">
              <a:defRPr sz="7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en-US" sz="900" kern="1200" dirty="0">
                <a:solidFill>
                  <a:schemeClr val="tx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Source: Left: </a:t>
            </a:r>
            <a:r>
              <a:rPr lang="en-US" sz="900" dirty="0">
                <a:solidFill>
                  <a:schemeClr val="tx1"/>
                </a:solidFill>
                <a:latin typeface="Century Gothic"/>
                <a:sym typeface="Calibri"/>
              </a:rPr>
              <a:t>Nielsen, average 2022-2024 (2024 through Dec.), Persons 12+ AQH in millions from PPM markets, Mon-Sun 6A-mid; Middle: </a:t>
            </a:r>
            <a:r>
              <a:rPr lang="en-US" sz="900" kern="1200" dirty="0">
                <a:solidFill>
                  <a:schemeClr val="tx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Nielsen Audio, Persons Using Radio, Fall 2024 Nationwide, share of total listening hours by time period, persons 25-54; Right: </a:t>
            </a:r>
            <a:r>
              <a:rPr lang="en-US" altLang="en-US" sz="900" dirty="0">
                <a:solidFill>
                  <a:schemeClr val="tx1"/>
                </a:solidFill>
                <a:latin typeface="Century Gothic" panose="020B0502020202020204" pitchFamily="34" charset="0"/>
                <a:ea typeface="ＭＳ Ｐゴシック" pitchFamily="34" charset="-128"/>
                <a:cs typeface="Verdana"/>
                <a:sym typeface="Calibri"/>
              </a:rPr>
              <a:t>Nielsen Audio, 48 PPM Markets, Weekly </a:t>
            </a:r>
            <a:r>
              <a:rPr lang="en-US" altLang="en-US" sz="900" dirty="0" err="1">
                <a:solidFill>
                  <a:schemeClr val="tx1"/>
                </a:solidFill>
                <a:latin typeface="Century Gothic" panose="020B0502020202020204" pitchFamily="34" charset="0"/>
                <a:ea typeface="ＭＳ Ｐゴシック" pitchFamily="34" charset="-128"/>
                <a:cs typeface="Verdana"/>
                <a:sym typeface="Calibri"/>
              </a:rPr>
              <a:t>Cume</a:t>
            </a:r>
            <a:r>
              <a:rPr lang="en-US" altLang="en-US" sz="900" dirty="0">
                <a:solidFill>
                  <a:schemeClr val="tx1"/>
                </a:solidFill>
                <a:latin typeface="Century Gothic" panose="020B0502020202020204" pitchFamily="34" charset="0"/>
                <a:ea typeface="ＭＳ Ｐゴシック" pitchFamily="34" charset="-128"/>
                <a:cs typeface="Verdana"/>
                <a:sym typeface="Calibri"/>
              </a:rPr>
              <a:t> Rating, M-</a:t>
            </a:r>
            <a:r>
              <a:rPr lang="en-US" altLang="en-US" sz="900" dirty="0" err="1">
                <a:solidFill>
                  <a:schemeClr val="tx1"/>
                </a:solidFill>
                <a:latin typeface="Century Gothic" panose="020B0502020202020204" pitchFamily="34" charset="0"/>
                <a:ea typeface="ＭＳ Ｐゴシック" pitchFamily="34" charset="-128"/>
                <a:cs typeface="Verdana"/>
                <a:sym typeface="Calibri"/>
              </a:rPr>
              <a:t>Su</a:t>
            </a:r>
            <a:r>
              <a:rPr lang="en-US" altLang="en-US" sz="900" dirty="0">
                <a:solidFill>
                  <a:schemeClr val="tx1"/>
                </a:solidFill>
                <a:latin typeface="Century Gothic" panose="020B0502020202020204" pitchFamily="34" charset="0"/>
                <a:ea typeface="ＭＳ Ｐゴシック" pitchFamily="34" charset="-128"/>
                <a:cs typeface="Verdana"/>
                <a:sym typeface="Calibri"/>
              </a:rPr>
              <a:t> 12m-12m, November 2023 – October 2024, Holidays reflect corresponding PPM survey weeks in 2023-2024</a:t>
            </a:r>
            <a:endParaRPr lang="en-US" sz="900" kern="1200" dirty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368AB0F-0A45-4B46-906B-224AEC08DFDB}"/>
              </a:ext>
            </a:extLst>
          </p:cNvPr>
          <p:cNvSpPr txBox="1"/>
          <p:nvPr/>
        </p:nvSpPr>
        <p:spPr>
          <a:xfrm>
            <a:off x="3779277" y="1145987"/>
            <a:ext cx="221036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ctr" hangingPunct="1">
              <a:defRPr sz="1400" b="1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r>
              <a:rPr lang="en-US" dirty="0"/>
              <a:t>Optimal daypart allocation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F8E7AFC-B691-4885-AC5F-2E21B23612F0}"/>
              </a:ext>
            </a:extLst>
          </p:cNvPr>
          <p:cNvSpPr txBox="1"/>
          <p:nvPr/>
        </p:nvSpPr>
        <p:spPr>
          <a:xfrm>
            <a:off x="6536286" y="1145987"/>
            <a:ext cx="2502286" cy="433965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1400" b="1">
                <a:solidFill>
                  <a:srgbClr val="003463"/>
                </a:solidFill>
                <a:latin typeface="Century Gothic" panose="020B0502020202020204" pitchFamily="34" charset="0"/>
              </a:defRPr>
            </a:lvl1pPr>
          </a:lstStyle>
          <a:p>
            <a:pPr hangingPunct="1"/>
            <a:r>
              <a:rPr lang="en-US" kern="1200" dirty="0">
                <a:solidFill>
                  <a:schemeClr val="tx1"/>
                </a:solidFill>
                <a:ea typeface="+mn-ea"/>
                <a:cs typeface="+mn-cs"/>
              </a:rPr>
              <a:t>Use AM/FM radio for your holiday sales events</a:t>
            </a:r>
          </a:p>
          <a:p>
            <a:pPr hangingPunct="1"/>
            <a:endParaRPr lang="en-US" kern="1200" dirty="0">
              <a:solidFill>
                <a:schemeClr val="tx1"/>
              </a:solidFill>
              <a:ea typeface="+mn-ea"/>
              <a:cs typeface="+mn-cs"/>
            </a:endParaRPr>
          </a:p>
          <a:p>
            <a:pPr hangingPunct="1"/>
            <a:endParaRPr lang="en-US" kern="1200" dirty="0">
              <a:solidFill>
                <a:schemeClr val="tx1"/>
              </a:solidFill>
              <a:ea typeface="+mn-ea"/>
              <a:cs typeface="+mn-cs"/>
            </a:endParaRPr>
          </a:p>
          <a:p>
            <a:pPr hangingPunct="1"/>
            <a:endParaRPr lang="en-US" kern="1200" dirty="0">
              <a:solidFill>
                <a:schemeClr val="tx1"/>
              </a:solidFill>
              <a:ea typeface="+mn-ea"/>
              <a:cs typeface="+mn-cs"/>
            </a:endParaRPr>
          </a:p>
          <a:p>
            <a:pPr hangingPunct="1"/>
            <a:endParaRPr lang="en-US" kern="1200" dirty="0">
              <a:solidFill>
                <a:schemeClr val="tx1"/>
              </a:solidFill>
              <a:ea typeface="+mn-ea"/>
              <a:cs typeface="+mn-cs"/>
            </a:endParaRPr>
          </a:p>
          <a:p>
            <a:pPr hangingPunct="1"/>
            <a:r>
              <a:rPr lang="en-US" sz="4800" kern="1200" dirty="0">
                <a:solidFill>
                  <a:srgbClr val="2DA5D7"/>
                </a:solidFill>
                <a:ea typeface="+mn-ea"/>
                <a:cs typeface="+mn-cs"/>
                <a:sym typeface="Calibri"/>
              </a:rPr>
              <a:t>77%</a:t>
            </a:r>
          </a:p>
          <a:p>
            <a:pPr hangingPunct="1"/>
            <a:r>
              <a:rPr lang="en-US" sz="2400" b="0" kern="1200" dirty="0">
                <a:solidFill>
                  <a:schemeClr val="tx1"/>
                </a:solidFill>
                <a:ea typeface="+mn-ea"/>
                <a:cs typeface="+mn-cs"/>
                <a:sym typeface="Calibri"/>
              </a:rPr>
              <a:t>of all Americans are reached by AM/FM radio every holiday week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29775D7-1D2C-451F-972F-EBD0F8E4033D}"/>
              </a:ext>
            </a:extLst>
          </p:cNvPr>
          <p:cNvCxnSpPr>
            <a:cxnSpLocks/>
          </p:cNvCxnSpPr>
          <p:nvPr/>
        </p:nvCxnSpPr>
        <p:spPr>
          <a:xfrm>
            <a:off x="3508726" y="2607926"/>
            <a:ext cx="0" cy="2525662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25B4917-84F5-44B6-9780-9A61AB5F9D7F}"/>
              </a:ext>
            </a:extLst>
          </p:cNvPr>
          <p:cNvCxnSpPr>
            <a:cxnSpLocks/>
          </p:cNvCxnSpPr>
          <p:nvPr/>
        </p:nvCxnSpPr>
        <p:spPr>
          <a:xfrm>
            <a:off x="6285357" y="2607926"/>
            <a:ext cx="0" cy="2525662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9658CEFD-848D-FB65-4EE7-823BE75BA7A8}"/>
              </a:ext>
            </a:extLst>
          </p:cNvPr>
          <p:cNvSpPr txBox="1"/>
          <p:nvPr/>
        </p:nvSpPr>
        <p:spPr>
          <a:xfrm>
            <a:off x="105428" y="1145987"/>
            <a:ext cx="3351656" cy="146193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ctr" hangingPunct="1">
              <a:defRPr sz="1400" b="1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r>
              <a:rPr lang="en-US" dirty="0"/>
              <a:t>Advertiser on AM/FM radio throughout the year to take advantage of consistent listening</a:t>
            </a:r>
          </a:p>
          <a:p>
            <a:endParaRPr lang="en-US" dirty="0"/>
          </a:p>
          <a:p>
            <a:r>
              <a:rPr lang="en-US" sz="1100" dirty="0"/>
              <a:t>Total AQH persons 12+ from PPM markets (Mon-Sun 6A-mid); Indexed to average January-holiday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822D2A5-83A8-428E-90C1-089AC8F05A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169" y="2535197"/>
            <a:ext cx="3145809" cy="3590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084121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Custom 11">
      <a:dk1>
        <a:srgbClr val="000000"/>
      </a:dk1>
      <a:lt1>
        <a:srgbClr val="FFFFFF"/>
      </a:lt1>
      <a:dk2>
        <a:srgbClr val="000000"/>
      </a:dk2>
      <a:lt2>
        <a:srgbClr val="004C93"/>
      </a:lt2>
      <a:accent1>
        <a:srgbClr val="01588E"/>
      </a:accent1>
      <a:accent2>
        <a:srgbClr val="0773B1"/>
      </a:accent2>
      <a:accent3>
        <a:srgbClr val="2DA5D7"/>
      </a:accent3>
      <a:accent4>
        <a:srgbClr val="FFFFFF"/>
      </a:accent4>
      <a:accent5>
        <a:srgbClr val="FFFFFF"/>
      </a:accent5>
      <a:accent6>
        <a:srgbClr val="808080"/>
      </a:accent6>
      <a:hlink>
        <a:srgbClr val="0000FF"/>
      </a:hlink>
      <a:folHlink>
        <a:srgbClr val="D000FF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C61A0"/>
      </a:accent1>
      <a:accent2>
        <a:srgbClr val="092851"/>
      </a:accent2>
      <a:accent3>
        <a:srgbClr val="0D3C7C"/>
      </a:accent3>
      <a:accent4>
        <a:srgbClr val="4E88CC"/>
      </a:accent4>
      <a:accent5>
        <a:srgbClr val="666666"/>
      </a:accent5>
      <a:accent6>
        <a:srgbClr val="B3B3B3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9C3985D1DC3E4E824BAA0B86201A01" ma:contentTypeVersion="20" ma:contentTypeDescription="Create a new document." ma:contentTypeScope="" ma:versionID="620186c9f6657e51aa37e27a18464ae9">
  <xsd:schema xmlns:xsd="http://www.w3.org/2001/XMLSchema" xmlns:xs="http://www.w3.org/2001/XMLSchema" xmlns:p="http://schemas.microsoft.com/office/2006/metadata/properties" xmlns:ns1="http://schemas.microsoft.com/sharepoint/v3" xmlns:ns2="f66c9f24-4844-4d15-b9ba-64c15d203fe1" xmlns:ns3="6e074747-d357-474c-8ab5-9b9387a35920" targetNamespace="http://schemas.microsoft.com/office/2006/metadata/properties" ma:root="true" ma:fieldsID="1c0ba853cf84db993336a0c964de4d6a" ns1:_="" ns2:_="" ns3:_="">
    <xsd:import namespace="http://schemas.microsoft.com/sharepoint/v3"/>
    <xsd:import namespace="f66c9f24-4844-4d15-b9ba-64c15d203fe1"/>
    <xsd:import namespace="6e074747-d357-474c-8ab5-9b9387a3592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1:_ip_UnifiedCompliancePolicyProperties" minOccurs="0"/>
                <xsd:element ref="ns1:_ip_UnifiedCompliancePolicyUIAc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8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9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6c9f24-4844-4d15-b9ba-64c15d203fe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71ca1ffe-bf44-4fe8-9273-a40e5630668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074747-d357-474c-8ab5-9b9387a35920" elementFormDefault="qualified">
    <xsd:import namespace="http://schemas.microsoft.com/office/2006/documentManagement/types"/>
    <xsd:import namespace="http://schemas.microsoft.com/office/infopath/2007/PartnerControls"/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497b5075-fe68-4b07-b307-3a9961afabf1}" ma:internalName="TaxCatchAll" ma:showField="CatchAllData" ma:web="6e074747-d357-474c-8ab5-9b9387a3592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lcf76f155ced4ddcb4097134ff3c332f xmlns="f66c9f24-4844-4d15-b9ba-64c15d203fe1">
      <Terms xmlns="http://schemas.microsoft.com/office/infopath/2007/PartnerControls"/>
    </lcf76f155ced4ddcb4097134ff3c332f>
    <TaxCatchAll xmlns="6e074747-d357-474c-8ab5-9b9387a35920" xsi:nil="true"/>
  </documentManagement>
</p:properties>
</file>

<file path=customXml/itemProps1.xml><?xml version="1.0" encoding="utf-8"?>
<ds:datastoreItem xmlns:ds="http://schemas.openxmlformats.org/officeDocument/2006/customXml" ds:itemID="{5AEA0D5E-AD6B-451F-8965-06120F928C9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f66c9f24-4844-4d15-b9ba-64c15d203fe1"/>
    <ds:schemaRef ds:uri="6e074747-d357-474c-8ab5-9b9387a3592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A4E44F5-27AA-4079-B973-696EDA99E68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4162077-F310-4C05-A296-16BE9B56824B}">
  <ds:schemaRefs>
    <ds:schemaRef ds:uri="http://purl.org/dc/terms/"/>
    <ds:schemaRef ds:uri="6e074747-d357-474c-8ab5-9b9387a35920"/>
    <ds:schemaRef ds:uri="http://schemas.microsoft.com/office/2006/documentManagement/types"/>
    <ds:schemaRef ds:uri="http://schemas.microsoft.com/sharepoint/v3"/>
    <ds:schemaRef ds:uri="http://www.w3.org/XML/1998/namespace"/>
    <ds:schemaRef ds:uri="http://purl.org/dc/elements/1.1/"/>
    <ds:schemaRef ds:uri="http://schemas.microsoft.com/office/infopath/2007/PartnerControls"/>
    <ds:schemaRef ds:uri="http://schemas.microsoft.com/office/2006/metadata/properties"/>
    <ds:schemaRef ds:uri="http://schemas.openxmlformats.org/package/2006/metadata/core-properties"/>
    <ds:schemaRef ds:uri="f66c9f24-4844-4d15-b9ba-64c15d203fe1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Grid.thmx</Template>
  <TotalTime>14678</TotalTime>
  <Words>204</Words>
  <Application>Microsoft Office PowerPoint</Application>
  <PresentationFormat>On-screen Show (4:3)</PresentationFormat>
  <Paragraphs>21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1" baseType="lpstr">
      <vt:lpstr>ＭＳ Ｐゴシック</vt:lpstr>
      <vt:lpstr>Aptos</vt:lpstr>
      <vt:lpstr>Arial</vt:lpstr>
      <vt:lpstr>Calibri</vt:lpstr>
      <vt:lpstr>Century Gothic</vt:lpstr>
      <vt:lpstr>Helvetica</vt:lpstr>
      <vt:lpstr>Symbol</vt:lpstr>
      <vt:lpstr>Times New Roman</vt:lpstr>
      <vt:lpstr>Verdana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Shoshana Shapiro</dc:creator>
  <cp:lastModifiedBy>Lauren</cp:lastModifiedBy>
  <cp:revision>619</cp:revision>
  <cp:lastPrinted>2022-05-10T16:13:47Z</cp:lastPrinted>
  <dcterms:modified xsi:type="dcterms:W3CDTF">2025-09-10T18:20:10Z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0x010100709C3985D1DC3E4E824BAA0B86201A01</vt:lpwstr>
  </property>
  <property fmtid="{D5CDD505-2E9C-101B-9397-08002B2CF9AE}" pid="3" name="Order">
    <vt:r8>4864000</vt:r8>
  </property>
  <property fmtid="{D5CDD505-2E9C-101B-9397-08002B2CF9AE}" pid="4" name="MediaServiceImageTags">
    <vt:lpwstr/>
  </property>
</Properties>
</file>