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69" r:id="rId5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A5D7"/>
    <a:srgbClr val="003463"/>
    <a:srgbClr val="0770B1"/>
    <a:srgbClr val="FFFFFF"/>
    <a:srgbClr val="01588E"/>
    <a:srgbClr val="1F8EC5"/>
    <a:srgbClr val="000000"/>
    <a:srgbClr val="929191"/>
    <a:srgbClr val="666666"/>
    <a:srgbClr val="004C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3EBAD00-9C0F-C445-B4A9-F5720DACEAEB}" v="21" dt="2024-11-21T20:54:03.866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5" autoAdjust="0"/>
    <p:restoredTop sz="94246" autoAdjust="0"/>
  </p:normalViewPr>
  <p:slideViewPr>
    <p:cSldViewPr snapToGrid="0" snapToObjects="1">
      <p:cViewPr varScale="1">
        <p:scale>
          <a:sx n="60" d="100"/>
          <a:sy n="60" d="100"/>
        </p:scale>
        <p:origin x="1344" y="52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414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r">
              <a:defRPr sz="1100"/>
            </a:lvl1pPr>
          </a:lstStyle>
          <a:p>
            <a:fld id="{661F8516-2899-B645-A02E-84909ADB0A76}" type="datetimeFigureOut">
              <a:rPr lang="en-US" smtClean="0"/>
              <a:t>1/15/2025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414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r">
              <a:defRPr sz="11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962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/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/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30" name="TextBox 26"/>
          <p:cNvSpPr txBox="1">
            <a:spLocks noChangeArrowheads="1"/>
          </p:cNvSpPr>
          <p:nvPr/>
        </p:nvSpPr>
        <p:spPr bwMode="auto">
          <a:xfrm>
            <a:off x="46655" y="6310133"/>
            <a:ext cx="698559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342900" eaLnBrk="1" hangingPunct="1">
              <a:spcBef>
                <a:spcPct val="0"/>
              </a:spcBef>
              <a:spcAft>
                <a:spcPts val="900"/>
              </a:spcAft>
              <a:buNone/>
            </a:pPr>
            <a:r>
              <a:rPr lang="en-US" altLang="en-US" sz="600" kern="1200" dirty="0">
                <a:latin typeface="Century Gothic" panose="020B0502020202020204" pitchFamily="34" charset="0"/>
                <a:cs typeface="Verdana"/>
              </a:rPr>
              <a:t>Source: Left: </a:t>
            </a:r>
            <a:r>
              <a:rPr lang="en-US" sz="600" kern="1200" dirty="0">
                <a:latin typeface="Century Gothic"/>
                <a:ea typeface="Century Gothic"/>
                <a:cs typeface="Century Gothic"/>
                <a:sym typeface="Century Gothic"/>
              </a:rPr>
              <a:t>Source: System1 &amp; IPA; The Magic Of Compound Creativity How Consistency Leads To Creative Quality, Stronger Brands, And Greater Profits; 56 brands across 44 categories analyzed between 2018 and 2024 for 13 different Creative Consistency Features, comparing the most to the least consistent brands. 4164 TV ads with £3.3bil media spend. Matched with latest IPA awards cases.</a:t>
            </a:r>
            <a:r>
              <a:rPr lang="en-US" sz="600" kern="1200" dirty="0">
                <a:latin typeface="Century Gothic" panose="020B0502020202020204" pitchFamily="34" charset="0"/>
                <a:ea typeface="Century Gothic"/>
                <a:cs typeface="Century Gothic"/>
                <a:sym typeface="Century Gothic"/>
              </a:rPr>
              <a:t> Middle: Nielsen Podcast Brand Effect Study 2020; Chart figures reflect average Top 2 Box Exposed percentage. [FAMILIARITY]. How familiar are you with the following retailers?[AFFINITY] How do you feel about the following </a:t>
            </a:r>
            <a:r>
              <a:rPr lang="en-US" sz="600" kern="1200" dirty="0">
                <a:latin typeface="Century Gothic"/>
                <a:sym typeface="Century Gothic"/>
              </a:rPr>
              <a:t>retailers? [INFO SEEK INTENT] How likely are you to look up information on each of the following retailers in the near future? Right: </a:t>
            </a:r>
            <a:r>
              <a:rPr lang="en-US" sz="600" kern="1200" dirty="0">
                <a:latin typeface="Century Gothic"/>
              </a:rPr>
              <a:t>The Long and the Short of It: Balancing Short and Long-Term Marketing Strategies; Les Binet, Head of Effectiveness, </a:t>
            </a:r>
            <a:r>
              <a:rPr lang="en-US" sz="600" kern="1200" dirty="0" err="1">
                <a:latin typeface="Century Gothic"/>
              </a:rPr>
              <a:t>adam&amp;eve</a:t>
            </a:r>
            <a:r>
              <a:rPr lang="en-US" sz="600" kern="1200" dirty="0">
                <a:latin typeface="Century Gothic"/>
              </a:rPr>
              <a:t> DDB &amp; Peter Field, Marketing Consultant​</a:t>
            </a:r>
            <a:endParaRPr lang="en-US" sz="600" kern="1200" dirty="0">
              <a:latin typeface="Century Gothic"/>
              <a:sym typeface="Century Gothic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9C3E4E1-B564-4E71-94EE-14ED99E034BE}"/>
              </a:ext>
            </a:extLst>
          </p:cNvPr>
          <p:cNvSpPr txBox="1">
            <a:spLocks/>
          </p:cNvSpPr>
          <p:nvPr/>
        </p:nvSpPr>
        <p:spPr>
          <a:xfrm>
            <a:off x="46655" y="239330"/>
            <a:ext cx="9050691" cy="603277"/>
          </a:xfrm>
          <a:prstGeom prst="rect">
            <a:avLst/>
          </a:prstGeom>
        </p:spPr>
        <p:txBody>
          <a:bodyPr vert="horz" lIns="68411" tIns="34205" rIns="68411" bIns="34205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 lvl="0">
              <a:lnSpc>
                <a:spcPts val="2900"/>
              </a:lnSpc>
              <a:defRPr/>
            </a:pPr>
            <a:r>
              <a:rPr lang="en-US" sz="2400" spc="0" dirty="0">
                <a:solidFill>
                  <a:srgbClr val="01588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3 Creative Best Practices From Marketing Effectiveness Leaders And Advertising Measurement Firms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1588E"/>
              </a:solidFill>
              <a:effectLst/>
              <a:uLnTx/>
              <a:uFillTx/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E5F8BAEB-92A9-4A23-AFFB-C0888136F5D7}"/>
              </a:ext>
            </a:extLst>
          </p:cNvPr>
          <p:cNvSpPr txBox="1">
            <a:spLocks/>
          </p:cNvSpPr>
          <p:nvPr/>
        </p:nvSpPr>
        <p:spPr>
          <a:xfrm>
            <a:off x="270845" y="1138975"/>
            <a:ext cx="2918922" cy="603277"/>
          </a:xfrm>
          <a:prstGeom prst="rect">
            <a:avLst/>
          </a:prstGeom>
        </p:spPr>
        <p:txBody>
          <a:bodyPr vert="horz" lIns="68411" tIns="34205" rIns="68411" bIns="34205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 lvl="0">
              <a:spcBef>
                <a:spcPts val="0"/>
              </a:spcBef>
              <a:defRPr/>
            </a:pPr>
            <a:r>
              <a:rPr lang="en-US" sz="1600" spc="0" dirty="0">
                <a:solidFill>
                  <a:srgbClr val="2DA5D7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Creative consistency drives business outcomes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51426763-24FA-4963-81DB-479169793816}"/>
              </a:ext>
            </a:extLst>
          </p:cNvPr>
          <p:cNvCxnSpPr>
            <a:cxnSpLocks/>
          </p:cNvCxnSpPr>
          <p:nvPr/>
        </p:nvCxnSpPr>
        <p:spPr>
          <a:xfrm>
            <a:off x="3104709" y="2881864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0" name="Title 1">
            <a:extLst>
              <a:ext uri="{FF2B5EF4-FFF2-40B4-BE49-F238E27FC236}">
                <a16:creationId xmlns:a16="http://schemas.microsoft.com/office/drawing/2014/main" id="{36FC59F0-1381-4DCA-B054-72DC69D1A392}"/>
              </a:ext>
            </a:extLst>
          </p:cNvPr>
          <p:cNvSpPr txBox="1">
            <a:spLocks/>
          </p:cNvSpPr>
          <p:nvPr/>
        </p:nvSpPr>
        <p:spPr>
          <a:xfrm>
            <a:off x="3044089" y="1138975"/>
            <a:ext cx="2918922" cy="603277"/>
          </a:xfrm>
          <a:prstGeom prst="rect">
            <a:avLst/>
          </a:prstGeom>
        </p:spPr>
        <p:txBody>
          <a:bodyPr vert="horz" lIns="68411" tIns="34205" rIns="68411" bIns="34205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 lvl="0">
              <a:spcBef>
                <a:spcPts val="0"/>
              </a:spcBef>
              <a:defRPr/>
            </a:pPr>
            <a:r>
              <a:rPr lang="en-US" sz="1600" spc="0" dirty="0">
                <a:solidFill>
                  <a:srgbClr val="2DA5D7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Brand early and often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E540049-B079-4724-830B-414DCA993E47}"/>
              </a:ext>
            </a:extLst>
          </p:cNvPr>
          <p:cNvSpPr txBox="1">
            <a:spLocks/>
          </p:cNvSpPr>
          <p:nvPr/>
        </p:nvSpPr>
        <p:spPr>
          <a:xfrm>
            <a:off x="6349894" y="1138975"/>
            <a:ext cx="2518593" cy="603277"/>
          </a:xfrm>
          <a:prstGeom prst="rect">
            <a:avLst/>
          </a:prstGeom>
        </p:spPr>
        <p:txBody>
          <a:bodyPr vert="horz" lIns="68411" tIns="34205" rIns="68411" bIns="34205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 lvl="0">
              <a:spcBef>
                <a:spcPts val="0"/>
              </a:spcBef>
              <a:defRPr/>
            </a:pPr>
            <a:r>
              <a:rPr lang="en-US" sz="1600" spc="0" dirty="0">
                <a:solidFill>
                  <a:srgbClr val="2DA5D7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Emotion is your best selling tool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797B34E-771C-4C09-8192-FAA09F7FD524}"/>
              </a:ext>
            </a:extLst>
          </p:cNvPr>
          <p:cNvCxnSpPr>
            <a:cxnSpLocks/>
          </p:cNvCxnSpPr>
          <p:nvPr/>
        </p:nvCxnSpPr>
        <p:spPr>
          <a:xfrm>
            <a:off x="6221739" y="2881864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A7BD3DD8-6665-4961-BD4E-A4A456140094}"/>
              </a:ext>
            </a:extLst>
          </p:cNvPr>
          <p:cNvSpPr/>
          <p:nvPr/>
        </p:nvSpPr>
        <p:spPr>
          <a:xfrm>
            <a:off x="296025" y="1700588"/>
            <a:ext cx="24229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Percentage reporting very large business effects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8D8C4A6-4C2A-4B71-BD2C-7FF5D1B0C50A}"/>
              </a:ext>
            </a:extLst>
          </p:cNvPr>
          <p:cNvSpPr/>
          <p:nvPr/>
        </p:nvSpPr>
        <p:spPr>
          <a:xfrm>
            <a:off x="3415865" y="1700588"/>
            <a:ext cx="242292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More brand mentions drive lift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043792D-6084-4273-A697-389A1FD3EA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8995227"/>
              </p:ext>
            </p:extLst>
          </p:nvPr>
        </p:nvGraphicFramePr>
        <p:xfrm>
          <a:off x="6349894" y="2288939"/>
          <a:ext cx="2613699" cy="354632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131705">
                  <a:extLst>
                    <a:ext uri="{9D8B030D-6E8A-4147-A177-3AD203B41FA5}">
                      <a16:colId xmlns:a16="http://schemas.microsoft.com/office/drawing/2014/main" val="212606560"/>
                    </a:ext>
                  </a:extLst>
                </a:gridCol>
                <a:gridCol w="740997">
                  <a:extLst>
                    <a:ext uri="{9D8B030D-6E8A-4147-A177-3AD203B41FA5}">
                      <a16:colId xmlns:a16="http://schemas.microsoft.com/office/drawing/2014/main" val="583517806"/>
                    </a:ext>
                  </a:extLst>
                </a:gridCol>
                <a:gridCol w="740997">
                  <a:extLst>
                    <a:ext uri="{9D8B030D-6E8A-4147-A177-3AD203B41FA5}">
                      <a16:colId xmlns:a16="http://schemas.microsoft.com/office/drawing/2014/main" val="2979659997"/>
                    </a:ext>
                  </a:extLst>
                </a:gridCol>
              </a:tblGrid>
              <a:tr h="126294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Rational campaigns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4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Emotional campaigns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4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2749471"/>
                  </a:ext>
                </a:extLst>
              </a:tr>
              <a:tr h="45667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Sales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2DA5D7"/>
                          </a:solidFill>
                          <a:effectLst/>
                          <a:latin typeface="+mn-lt"/>
                        </a:rPr>
                        <a:t>55%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3182573"/>
                  </a:ext>
                </a:extLst>
              </a:tr>
              <a:tr h="45667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Share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2DA5D7"/>
                          </a:solidFill>
                          <a:effectLst/>
                          <a:latin typeface="+mn-lt"/>
                        </a:rPr>
                        <a:t>31%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293658"/>
                  </a:ext>
                </a:extLst>
              </a:tr>
              <a:tr h="45667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Pricing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2DA5D7"/>
                          </a:solidFill>
                          <a:effectLst/>
                          <a:latin typeface="+mn-lt"/>
                        </a:rPr>
                        <a:t>5%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8869989"/>
                  </a:ext>
                </a:extLst>
              </a:tr>
              <a:tr h="45667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Loyalty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2DA5D7"/>
                          </a:solidFill>
                          <a:effectLst/>
                          <a:latin typeface="+mn-lt"/>
                        </a:rPr>
                        <a:t>11%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2772118"/>
                  </a:ext>
                </a:extLst>
              </a:tr>
              <a:tr h="45667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New customers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2DA5D7"/>
                          </a:solidFill>
                          <a:effectLst/>
                          <a:latin typeface="+mn-lt"/>
                        </a:rPr>
                        <a:t>27%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9489699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312DAE84-8ACC-47FF-BD42-329F5B2C51E6}"/>
              </a:ext>
            </a:extLst>
          </p:cNvPr>
          <p:cNvSpPr/>
          <p:nvPr/>
        </p:nvSpPr>
        <p:spPr>
          <a:xfrm>
            <a:off x="6060560" y="1700588"/>
            <a:ext cx="30834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% reporting very large effects on intermediate business metrics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DC5D8E-95F2-4990-903F-CA151DEAC6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458" y="2303865"/>
            <a:ext cx="5968501" cy="3913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08412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20" ma:contentTypeDescription="Create a new document." ma:contentTypeScope="" ma:versionID="620186c9f6657e51aa37e27a18464ae9">
  <xsd:schema xmlns:xsd="http://www.w3.org/2001/XMLSchema" xmlns:xs="http://www.w3.org/2001/XMLSchema" xmlns:p="http://schemas.microsoft.com/office/2006/metadata/properties" xmlns:ns1="http://schemas.microsoft.com/sharepoint/v3" xmlns:ns2="f66c9f24-4844-4d15-b9ba-64c15d203fe1" xmlns:ns3="6e074747-d357-474c-8ab5-9b9387a35920" targetNamespace="http://schemas.microsoft.com/office/2006/metadata/properties" ma:root="true" ma:fieldsID="1c0ba853cf84db993336a0c964de4d6a" ns1:_="" ns2:_="" ns3:_="">
    <xsd:import namespace="http://schemas.microsoft.com/sharepoint/v3"/>
    <xsd:import namespace="f66c9f24-4844-4d15-b9ba-64c15d203fe1"/>
    <xsd:import namespace="6e074747-d357-474c-8ab5-9b9387a359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71ca1ffe-bf44-4fe8-9273-a40e5630668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074747-d357-474c-8ab5-9b9387a35920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497b5075-fe68-4b07-b307-3a9961afabf1}" ma:internalName="TaxCatchAll" ma:showField="CatchAllData" ma:web="6e074747-d357-474c-8ab5-9b9387a359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f66c9f24-4844-4d15-b9ba-64c15d203fe1">
      <Terms xmlns="http://schemas.microsoft.com/office/infopath/2007/PartnerControls"/>
    </lcf76f155ced4ddcb4097134ff3c332f>
    <TaxCatchAll xmlns="6e074747-d357-474c-8ab5-9b9387a35920" xsi:nil="true"/>
  </documentManagement>
</p:properties>
</file>

<file path=customXml/itemProps1.xml><?xml version="1.0" encoding="utf-8"?>
<ds:datastoreItem xmlns:ds="http://schemas.openxmlformats.org/officeDocument/2006/customXml" ds:itemID="{8687EA60-FEBB-4DE3-A7B9-045000E1629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66c9f24-4844-4d15-b9ba-64c15d203fe1"/>
    <ds:schemaRef ds:uri="6e074747-d357-474c-8ab5-9b9387a359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A4E44F5-27AA-4079-B973-696EDA99E68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4162077-F310-4C05-A296-16BE9B56824B}">
  <ds:schemaRefs>
    <ds:schemaRef ds:uri="6e074747-d357-474c-8ab5-9b9387a35920"/>
    <ds:schemaRef ds:uri="http://purl.org/dc/dcmitype/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f66c9f24-4844-4d15-b9ba-64c15d203fe1"/>
    <ds:schemaRef ds:uri="http://purl.org/dc/terms/"/>
    <ds:schemaRef ds:uri="http://schemas.openxmlformats.org/package/2006/metadata/core-properties"/>
    <ds:schemaRef ds:uri="http://schemas.microsoft.com/sharepoint/v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14453</TotalTime>
  <Words>254</Words>
  <Application>Microsoft Office PowerPoint</Application>
  <PresentationFormat>On-screen Show (4:3)</PresentationFormat>
  <Paragraphs>27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ＭＳ Ｐゴシック</vt:lpstr>
      <vt:lpstr>Arial</vt:lpstr>
      <vt:lpstr>Calibri</vt:lpstr>
      <vt:lpstr>Century Gothic</vt:lpstr>
      <vt:lpstr>Helvetica</vt:lpstr>
      <vt:lpstr>Verdana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</cp:lastModifiedBy>
  <cp:revision>589</cp:revision>
  <cp:lastPrinted>2022-05-10T16:13:47Z</cp:lastPrinted>
  <dcterms:modified xsi:type="dcterms:W3CDTF">2025-01-15T18:01:34Z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4864000</vt:r8>
  </property>
  <property fmtid="{D5CDD505-2E9C-101B-9397-08002B2CF9AE}" pid="4" name="MediaServiceImageTags">
    <vt:lpwstr/>
  </property>
</Properties>
</file>