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5D7"/>
    <a:srgbClr val="003463"/>
    <a:srgbClr val="0770B1"/>
    <a:srgbClr val="FFFFFF"/>
    <a:srgbClr val="01588E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0DB61B-B05E-F408-A1D2-DC766524EA31}" v="15" dt="2024-10-22T19:42:14.118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9" autoAdjust="0"/>
    <p:restoredTop sz="92714" autoAdjust="0"/>
  </p:normalViewPr>
  <p:slideViewPr>
    <p:cSldViewPr snapToGrid="0" snapToObjects="1">
      <p:cViewPr varScale="1">
        <p:scale>
          <a:sx n="59" d="100"/>
          <a:sy n="59" d="100"/>
        </p:scale>
        <p:origin x="1384" y="64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110DB61B-B05E-F408-A1D2-DC766524EA31}"/>
    <pc:docChg chg="modSld">
      <pc:chgData name="" userId="" providerId="" clId="Web-{110DB61B-B05E-F408-A1D2-DC766524EA31}" dt="2024-10-22T19:42:14.118" v="14" actId="20577"/>
      <pc:docMkLst>
        <pc:docMk/>
      </pc:docMkLst>
      <pc:sldChg chg="modSp">
        <pc:chgData name="" userId="" providerId="" clId="Web-{110DB61B-B05E-F408-A1D2-DC766524EA31}" dt="2024-10-22T19:42:14.118" v="14" actId="20577"/>
        <pc:sldMkLst>
          <pc:docMk/>
          <pc:sldMk cId="4001084121" sldId="469"/>
        </pc:sldMkLst>
        <pc:spChg chg="mod">
          <ac:chgData name="" userId="" providerId="" clId="Web-{110DB61B-B05E-F408-A1D2-DC766524EA31}" dt="2024-10-22T19:42:14.118" v="14" actId="20577"/>
          <ac:spMkLst>
            <pc:docMk/>
            <pc:sldMk cId="4001084121" sldId="469"/>
            <ac:spMk id="10" creationId="{507D4FD1-E1F6-4AF7-BE54-FE94DF0C176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10/22/2024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7D4FD1-E1F6-4AF7-BE54-FE94DF0C1766}"/>
              </a:ext>
            </a:extLst>
          </p:cNvPr>
          <p:cNvSpPr txBox="1">
            <a:spLocks/>
          </p:cNvSpPr>
          <p:nvPr/>
        </p:nvSpPr>
        <p:spPr>
          <a:xfrm>
            <a:off x="609600" y="198774"/>
            <a:ext cx="7924800" cy="603277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defTabSz="914355">
              <a:defRPr/>
            </a:pPr>
            <a:r>
              <a:rPr lang="en-US" sz="2700" spc="0">
                <a:solidFill>
                  <a:srgbClr val="01588E"/>
                </a:solidFill>
                <a:latin typeface="Century Gothic"/>
                <a:ea typeface="Verdana"/>
                <a:cs typeface="Verdana" panose="020B0604030504040204" pitchFamily="34" charset="0"/>
              </a:rPr>
              <a:t>AM/FM Radio Is The Sales Engine Of The Home </a:t>
            </a:r>
            <a:r>
              <a:rPr lang="en-US" sz="2700" spc="0" dirty="0">
                <a:solidFill>
                  <a:srgbClr val="01588E"/>
                </a:solidFill>
                <a:latin typeface="Century Gothic"/>
                <a:ea typeface="Verdana"/>
                <a:cs typeface="Verdana" panose="020B0604030504040204" pitchFamily="34" charset="0"/>
              </a:rPr>
              <a:t>Improvement Category</a:t>
            </a:r>
            <a:endParaRPr lang="en-US" sz="2700" spc="0" dirty="0">
              <a:solidFill>
                <a:srgbClr val="01588E"/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Shape 183">
            <a:extLst>
              <a:ext uri="{FF2B5EF4-FFF2-40B4-BE49-F238E27FC236}">
                <a16:creationId xmlns:a16="http://schemas.microsoft.com/office/drawing/2014/main" id="{14849BF0-D541-494F-A465-4C55430B66E4}"/>
              </a:ext>
            </a:extLst>
          </p:cNvPr>
          <p:cNvSpPr/>
          <p:nvPr/>
        </p:nvSpPr>
        <p:spPr>
          <a:xfrm>
            <a:off x="50787" y="6559200"/>
            <a:ext cx="6935331" cy="200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457166" hangingPunct="1">
              <a:defRPr sz="7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700" kern="1200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Source: MARU/Matchbox National Study – April 2024, 1,291 total respondents 18+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25B4917-84F5-44B6-9780-9A61AB5F9D7F}"/>
              </a:ext>
            </a:extLst>
          </p:cNvPr>
          <p:cNvCxnSpPr>
            <a:cxnSpLocks/>
          </p:cNvCxnSpPr>
          <p:nvPr/>
        </p:nvCxnSpPr>
        <p:spPr>
          <a:xfrm>
            <a:off x="4572000" y="2333603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CC1D210-3816-4110-A5AD-3D94645AD0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098801"/>
              </p:ext>
            </p:extLst>
          </p:nvPr>
        </p:nvGraphicFramePr>
        <p:xfrm>
          <a:off x="172344" y="2188388"/>
          <a:ext cx="4227554" cy="372312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14530">
                  <a:extLst>
                    <a:ext uri="{9D8B030D-6E8A-4147-A177-3AD203B41FA5}">
                      <a16:colId xmlns:a16="http://schemas.microsoft.com/office/drawing/2014/main" val="2442760079"/>
                    </a:ext>
                  </a:extLst>
                </a:gridCol>
                <a:gridCol w="953256">
                  <a:extLst>
                    <a:ext uri="{9D8B030D-6E8A-4147-A177-3AD203B41FA5}">
                      <a16:colId xmlns:a16="http://schemas.microsoft.com/office/drawing/2014/main" val="4247138657"/>
                    </a:ext>
                  </a:extLst>
                </a:gridCol>
                <a:gridCol w="953256">
                  <a:extLst>
                    <a:ext uri="{9D8B030D-6E8A-4147-A177-3AD203B41FA5}">
                      <a16:colId xmlns:a16="http://schemas.microsoft.com/office/drawing/2014/main" val="113691823"/>
                    </a:ext>
                  </a:extLst>
                </a:gridCol>
                <a:gridCol w="953256">
                  <a:extLst>
                    <a:ext uri="{9D8B030D-6E8A-4147-A177-3AD203B41FA5}">
                      <a16:colId xmlns:a16="http://schemas.microsoft.com/office/drawing/2014/main" val="651232266"/>
                    </a:ext>
                  </a:extLst>
                </a:gridCol>
                <a:gridCol w="953256">
                  <a:extLst>
                    <a:ext uri="{9D8B030D-6E8A-4147-A177-3AD203B41FA5}">
                      <a16:colId xmlns:a16="http://schemas.microsoft.com/office/drawing/2014/main" val="3153872292"/>
                    </a:ext>
                  </a:extLst>
                </a:gridCol>
              </a:tblGrid>
              <a:tr h="963861">
                <a:tc>
                  <a:txBody>
                    <a:bodyPr/>
                    <a:lstStyle/>
                    <a:p>
                      <a:pPr algn="ctr" fontAlgn="b"/>
                      <a:endParaRPr lang="en-US" sz="1050" b="1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78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+mn-lt"/>
                          <a:ea typeface="Century Gothic"/>
                          <a:cs typeface="Century Gothic"/>
                        </a:rPr>
                        <a:t>Total</a:t>
                      </a:r>
                    </a:p>
                  </a:txBody>
                  <a:tcPr marL="48995" marR="48995" marT="48995" marB="4899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F8E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200" b="1" kern="1200" dirty="0">
                          <a:solidFill>
                            <a:srgbClr val="FFFFFF"/>
                          </a:solidFill>
                          <a:latin typeface="+mn-lt"/>
                        </a:rPr>
                        <a:t>Heavy AM/FM radio listeners  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1F8E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F8E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1F8E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200" b="1" kern="1200" dirty="0">
                          <a:solidFill>
                            <a:srgbClr val="FFFFFF"/>
                          </a:solidFill>
                          <a:latin typeface="+mn-lt"/>
                        </a:rPr>
                        <a:t>Heavy TV viewers 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1F8E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0597277"/>
                  </a:ext>
                </a:extLst>
              </a:tr>
              <a:tr h="689817">
                <a:tc rowSpan="4">
                  <a:txBody>
                    <a:bodyPr/>
                    <a:lstStyle/>
                    <a:p>
                      <a:pPr marL="0" algn="ctr" defTabSz="457178" rtl="0" eaLnBrk="1" fontAlgn="b" latinLnBrk="0" hangingPunct="1"/>
                      <a:r>
                        <a:rPr lang="en-US" sz="14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Past year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608061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71600" algn="l"/>
                          <a:tab pos="4572000" algn="l"/>
                        </a:tabLst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Average spend at retailers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608061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71600" algn="l"/>
                          <a:tab pos="4572000" algn="l"/>
                        </a:tabLst>
                      </a:pP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$3,302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F8E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608061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71600" algn="l"/>
                          <a:tab pos="4572000" algn="l"/>
                        </a:tabLst>
                      </a:pPr>
                      <a:r>
                        <a:rPr lang="en-US" sz="1400" b="1" i="0" u="none" strike="noStrike" kern="1200" dirty="0">
                          <a:solidFill>
                            <a:srgbClr val="003463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$3,963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1F8E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F8E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608061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71600" algn="l"/>
                          <a:tab pos="4572000" algn="l"/>
                        </a:tabLst>
                      </a:pP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$2,887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1F8E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6107192"/>
                  </a:ext>
                </a:extLst>
              </a:tr>
              <a:tr h="689817">
                <a:tc vMerge="1">
                  <a:txBody>
                    <a:bodyPr/>
                    <a:lstStyle/>
                    <a:p>
                      <a:pPr marL="0" algn="ctr" defTabSz="457178" rtl="0" eaLnBrk="1" fontAlgn="b" latinLnBrk="0" hangingPunct="1"/>
                      <a:endParaRPr lang="en-US" sz="1100" b="1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608061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71600" algn="l"/>
                          <a:tab pos="4572000" algn="l"/>
                        </a:tabLst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Average # of shopping trips</a:t>
                      </a:r>
                    </a:p>
                  </a:txBody>
                  <a:tcPr marL="45720" marR="9144" marT="9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178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F8E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178" rtl="0" eaLnBrk="1" latinLnBrk="0" hangingPunct="1"/>
                      <a:r>
                        <a:rPr lang="en-US" sz="1400" b="1" kern="1200" dirty="0">
                          <a:solidFill>
                            <a:srgbClr val="003463"/>
                          </a:solidFill>
                          <a:latin typeface="+mn-lt"/>
                          <a:ea typeface="+mn-ea"/>
                          <a:cs typeface="+mn-cs"/>
                        </a:rPr>
                        <a:t>5.2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1F8E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F8E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178" rtl="0" eaLnBrk="1" latinLnBrk="0" hangingPunct="1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4.7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1F8E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5090937"/>
                  </a:ext>
                </a:extLst>
              </a:tr>
              <a:tr h="689817">
                <a:tc vMerge="1">
                  <a:txBody>
                    <a:bodyPr/>
                    <a:lstStyle/>
                    <a:p>
                      <a:pPr marL="0" algn="ctr" defTabSz="457178" rtl="0" eaLnBrk="1" fontAlgn="b" latinLnBrk="0" hangingPunct="1"/>
                      <a:endParaRPr lang="en-US" sz="1100" b="1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608061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71600" algn="l"/>
                          <a:tab pos="4572000" algn="l"/>
                        </a:tabLst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Average spent per shopping trip</a:t>
                      </a:r>
                    </a:p>
                  </a:txBody>
                  <a:tcPr marL="45720" marR="9144" marT="9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608061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71600" algn="l"/>
                          <a:tab pos="4572000" algn="l"/>
                        </a:tabLst>
                      </a:pP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$703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F8E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608061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71600" algn="l"/>
                          <a:tab pos="4572000" algn="l"/>
                        </a:tabLst>
                      </a:pPr>
                      <a:r>
                        <a:rPr lang="en-US" sz="1400" b="1" i="0" u="none" strike="noStrike" kern="1200" dirty="0">
                          <a:solidFill>
                            <a:srgbClr val="003463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$762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1F8E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F8E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608061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71600" algn="l"/>
                          <a:tab pos="4572000" algn="l"/>
                        </a:tabLst>
                      </a:pP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$614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1F8E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2320907"/>
                  </a:ext>
                </a:extLst>
              </a:tr>
              <a:tr h="689817">
                <a:tc vMerge="1">
                  <a:txBody>
                    <a:bodyPr/>
                    <a:lstStyle/>
                    <a:p>
                      <a:pPr marL="0" algn="ctr" defTabSz="457178" rtl="0" eaLnBrk="1" fontAlgn="b" latinLnBrk="0" hangingPunct="1"/>
                      <a:endParaRPr lang="en-US" sz="1100" b="1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608061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71600" algn="l"/>
                          <a:tab pos="4572000" algn="l"/>
                        </a:tabLst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Average retailers shopped</a:t>
                      </a:r>
                    </a:p>
                  </a:txBody>
                  <a:tcPr marL="45720" marR="9144" marT="9144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178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F8E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178" rtl="0" eaLnBrk="1" fontAlgn="b" latinLnBrk="0" hangingPunct="1"/>
                      <a:r>
                        <a:rPr lang="en-US" sz="1400" b="1" i="0" u="none" strike="noStrike" kern="1200" dirty="0">
                          <a:solidFill>
                            <a:srgbClr val="003463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1F8E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1F8E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1F8E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178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2.7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1F8E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769676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7653D628-8223-4913-B6FA-9F975E8E8DBE}"/>
              </a:ext>
            </a:extLst>
          </p:cNvPr>
          <p:cNvSpPr/>
          <p:nvPr/>
        </p:nvSpPr>
        <p:spPr>
          <a:xfrm>
            <a:off x="121" y="1638150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457189">
              <a:defRPr/>
            </a:pPr>
            <a:r>
              <a:rPr lang="en-US" sz="1100" b="1" dirty="0">
                <a:solidFill>
                  <a:schemeClr val="tx1"/>
                </a:solidFill>
                <a:sym typeface="Calibri"/>
              </a:rPr>
              <a:t>Home improvement spend by media usage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CC704A-7440-4D90-BF85-1231F11C58B2}"/>
              </a:ext>
            </a:extLst>
          </p:cNvPr>
          <p:cNvSpPr/>
          <p:nvPr/>
        </p:nvSpPr>
        <p:spPr>
          <a:xfrm>
            <a:off x="384182" y="1020559"/>
            <a:ext cx="38038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42900" hangingPunct="1">
              <a:spcBef>
                <a:spcPct val="0"/>
              </a:spcBef>
            </a:pPr>
            <a:r>
              <a:rPr lang="en-US" sz="1400" b="1" kern="1200" dirty="0">
                <a:solidFill>
                  <a:srgbClr val="2DA5D7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AM/FM radio listeners are home improvement super consumers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0CB6AF-3AD5-48BC-A84E-16DC61061926}"/>
              </a:ext>
            </a:extLst>
          </p:cNvPr>
          <p:cNvSpPr/>
          <p:nvPr/>
        </p:nvSpPr>
        <p:spPr>
          <a:xfrm>
            <a:off x="4636342" y="1020559"/>
            <a:ext cx="44531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42900" hangingPunct="1">
              <a:spcBef>
                <a:spcPct val="0"/>
              </a:spcBef>
            </a:pPr>
            <a:r>
              <a:rPr lang="en-US" sz="1400" b="1" kern="1200" dirty="0">
                <a:solidFill>
                  <a:srgbClr val="2DA5D7"/>
                </a:solidFill>
                <a:ea typeface="Verdana" panose="020B0604030504040204" pitchFamily="34" charset="0"/>
              </a:rPr>
              <a:t>AM/FM radio listeners are more likely than TV viewers to intend on home improvement projects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42C12D-B1D2-4E5A-8271-6EB7E717A83A}"/>
              </a:ext>
            </a:extLst>
          </p:cNvPr>
          <p:cNvSpPr/>
          <p:nvPr/>
        </p:nvSpPr>
        <p:spPr>
          <a:xfrm>
            <a:off x="4974226" y="1591762"/>
            <a:ext cx="377734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189"/>
            <a:r>
              <a:rPr lang="en-US" sz="1100" b="1" dirty="0">
                <a:solidFill>
                  <a:schemeClr val="tx1"/>
                </a:solidFill>
              </a:rPr>
              <a:t>% of respondents – Q: “Which of the following home improvements projects or services do you intend on using in the next 12 months?” </a:t>
            </a:r>
          </a:p>
        </p:txBody>
      </p:sp>
      <p:graphicFrame>
        <p:nvGraphicFramePr>
          <p:cNvPr id="19" name="Table 192">
            <a:extLst>
              <a:ext uri="{FF2B5EF4-FFF2-40B4-BE49-F238E27FC236}">
                <a16:creationId xmlns:a16="http://schemas.microsoft.com/office/drawing/2014/main" id="{20B02B54-640E-4303-A3C8-03A5C60B3A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3280874"/>
              </p:ext>
            </p:extLst>
          </p:nvPr>
        </p:nvGraphicFramePr>
        <p:xfrm>
          <a:off x="4749120" y="2255822"/>
          <a:ext cx="4227552" cy="3655695"/>
        </p:xfrm>
        <a:graphic>
          <a:graphicData uri="http://schemas.openxmlformats.org/drawingml/2006/table">
            <a:tbl>
              <a:tblPr firstRow="1" bandRow="1"/>
              <a:tblGrid>
                <a:gridCol w="19504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8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8531">
                  <a:extLst>
                    <a:ext uri="{9D8B030D-6E8A-4147-A177-3AD203B41FA5}">
                      <a16:colId xmlns:a16="http://schemas.microsoft.com/office/drawing/2014/main" val="3006370567"/>
                    </a:ext>
                  </a:extLst>
                </a:gridCol>
              </a:tblGrid>
              <a:tr h="270320">
                <a:tc>
                  <a:txBody>
                    <a:bodyPr/>
                    <a:lstStyle/>
                    <a:p>
                      <a:pPr algn="ct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lnL w="12700">
                      <a:miter lim="400000"/>
                    </a:lnL>
                    <a:lnR w="12700" cap="flat" cmpd="sng" algn="ctr">
                      <a:solidFill>
                        <a:srgbClr val="929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Heavy AM/FM radio listeners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929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9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9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Heavy TV viewers</a:t>
                      </a:r>
                    </a:p>
                  </a:txBody>
                  <a:tcPr marL="5715" marR="5715" marT="5715" marB="0" anchor="ctr">
                    <a:lnL w="12700" cap="flat" cmpd="sng" algn="ctr">
                      <a:solidFill>
                        <a:srgbClr val="929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9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91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89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Painting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1F8EC5"/>
                          </a:solidFill>
                          <a:effectLst/>
                          <a:latin typeface="+mn-lt"/>
                        </a:rPr>
                        <a:t>42%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7269865"/>
                  </a:ext>
                </a:extLst>
              </a:tr>
              <a:tr h="1389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Bathroom remodeling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1F8EC5"/>
                          </a:solidFill>
                          <a:effectLst/>
                          <a:latin typeface="+mn-lt"/>
                        </a:rPr>
                        <a:t>25%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8149339"/>
                  </a:ext>
                </a:extLst>
              </a:tr>
              <a:tr h="1389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Carpeting/flooring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1F8EC5"/>
                          </a:solidFill>
                          <a:effectLst/>
                          <a:latin typeface="+mn-lt"/>
                        </a:rPr>
                        <a:t>21%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5631202"/>
                  </a:ext>
                </a:extLst>
              </a:tr>
              <a:tr h="1389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Electrical/lighting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1F8EC5"/>
                          </a:solidFill>
                          <a:effectLst/>
                          <a:latin typeface="+mn-lt"/>
                        </a:rPr>
                        <a:t>21%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2971640"/>
                  </a:ext>
                </a:extLst>
              </a:tr>
              <a:tr h="2718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Outdoor deck/patio improvements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1F8EC5"/>
                          </a:solidFill>
                          <a:effectLst/>
                          <a:latin typeface="+mn-lt"/>
                        </a:rPr>
                        <a:t>20%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1641259"/>
                  </a:ext>
                </a:extLst>
              </a:tr>
              <a:tr h="1389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Window repairs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1F8EC5"/>
                          </a:solidFill>
                          <a:effectLst/>
                          <a:latin typeface="+mn-lt"/>
                        </a:rPr>
                        <a:t>19%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4988077"/>
                  </a:ext>
                </a:extLst>
              </a:tr>
              <a:tr h="1389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Kitchen remodeling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1F8EC5"/>
                          </a:solidFill>
                          <a:effectLst/>
                          <a:latin typeface="+mn-lt"/>
                        </a:rPr>
                        <a:t>19%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947335"/>
                  </a:ext>
                </a:extLst>
              </a:tr>
              <a:tr h="1389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Roofing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1F8EC5"/>
                          </a:solidFill>
                          <a:effectLst/>
                          <a:latin typeface="+mn-lt"/>
                        </a:rPr>
                        <a:t>15%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7246572"/>
                  </a:ext>
                </a:extLst>
              </a:tr>
              <a:tr h="2718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Heating, ventilation, air conditioning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1F8EC5"/>
                          </a:solidFill>
                          <a:effectLst/>
                          <a:latin typeface="+mn-lt"/>
                        </a:rPr>
                        <a:t>13%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3634630"/>
                  </a:ext>
                </a:extLst>
              </a:tr>
              <a:tr h="1389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Garage repair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1F8EC5"/>
                          </a:solidFill>
                          <a:effectLst/>
                          <a:latin typeface="+mn-lt"/>
                        </a:rPr>
                        <a:t>12%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5517901"/>
                  </a:ext>
                </a:extLst>
              </a:tr>
              <a:tr h="1389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Insulation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1F8EC5"/>
                          </a:solidFill>
                          <a:effectLst/>
                          <a:latin typeface="+mn-lt"/>
                        </a:rPr>
                        <a:t>10%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2253733"/>
                  </a:ext>
                </a:extLst>
              </a:tr>
              <a:tr h="1389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Swimming pools/hot tubs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1F8EC5"/>
                          </a:solidFill>
                          <a:effectLst/>
                          <a:latin typeface="+mn-lt"/>
                        </a:rPr>
                        <a:t>10%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8813058"/>
                  </a:ext>
                </a:extLst>
              </a:tr>
              <a:tr h="1389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Basement flooding repair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1F8EC5"/>
                          </a:solidFill>
                          <a:effectLst/>
                          <a:latin typeface="+mn-lt"/>
                        </a:rPr>
                        <a:t>8%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3039868"/>
                  </a:ext>
                </a:extLst>
              </a:tr>
              <a:tr h="1389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Crawl space repair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1F8EC5"/>
                          </a:solidFill>
                          <a:effectLst/>
                          <a:latin typeface="+mn-lt"/>
                        </a:rPr>
                        <a:t>8%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89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Foundation repair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1F8EC5"/>
                          </a:solidFill>
                          <a:effectLst/>
                          <a:latin typeface="+mn-lt"/>
                        </a:rPr>
                        <a:t>6%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89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Solar panels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1F8EC5"/>
                          </a:solidFill>
                          <a:effectLst/>
                          <a:latin typeface="+mn-lt"/>
                        </a:rPr>
                        <a:t>6%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89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None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1F8EC5"/>
                          </a:solidFill>
                          <a:effectLst/>
                          <a:latin typeface="+mn-lt"/>
                        </a:rPr>
                        <a:t>16%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37%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27649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20" ma:contentTypeDescription="Create a new document." ma:contentTypeScope="" ma:versionID="620186c9f6657e51aa37e27a18464ae9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1c0ba853cf84db993336a0c964de4d6a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162077-F310-4C05-A296-16BE9B56824B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microsoft.com/sharepoint/v3"/>
    <ds:schemaRef ds:uri="f66c9f24-4844-4d15-b9ba-64c15d203fe1"/>
    <ds:schemaRef ds:uri="http://purl.org/dc/terms/"/>
    <ds:schemaRef ds:uri="http://schemas.openxmlformats.org/package/2006/metadata/core-properties"/>
    <ds:schemaRef ds:uri="http://purl.org/dc/dcmitype/"/>
    <ds:schemaRef ds:uri="6e074747-d357-474c-8ab5-9b9387a35920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AEA0D5E-AD6B-451F-8965-06120F928C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14669</TotalTime>
  <Words>257</Words>
  <Application>Microsoft Office PowerPoint</Application>
  <PresentationFormat>On-screen Show (4:3)</PresentationFormat>
  <Paragraphs>80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</cp:lastModifiedBy>
  <cp:revision>609</cp:revision>
  <cp:lastPrinted>2022-05-10T16:13:47Z</cp:lastPrinted>
  <dcterms:modified xsi:type="dcterms:W3CDTF">2024-10-22T19:42:23Z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