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0770B1"/>
    <a:srgbClr val="FFFFFF"/>
    <a:srgbClr val="01588E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9" autoAdjust="0"/>
    <p:restoredTop sz="92714" autoAdjust="0"/>
  </p:normalViewPr>
  <p:slideViewPr>
    <p:cSldViewPr snapToGrid="0" snapToObjects="1">
      <p:cViewPr varScale="1">
        <p:scale>
          <a:sx n="59" d="100"/>
          <a:sy n="59" d="100"/>
        </p:scale>
        <p:origin x="1384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15" name="Shape 183">
            <a:extLst>
              <a:ext uri="{FF2B5EF4-FFF2-40B4-BE49-F238E27FC236}">
                <a16:creationId xmlns:a16="http://schemas.microsoft.com/office/drawing/2014/main" id="{4BE22D2A-0173-44CA-9E0F-8B4D44107EA8}"/>
              </a:ext>
            </a:extLst>
          </p:cNvPr>
          <p:cNvSpPr/>
          <p:nvPr/>
        </p:nvSpPr>
        <p:spPr>
          <a:xfrm>
            <a:off x="66086" y="6295636"/>
            <a:ext cx="6824903" cy="561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4289" tIns="34289" rIns="34289" bIns="34289">
            <a:spAutoFit/>
          </a:bodyPr>
          <a:lstStyle/>
          <a:p>
            <a:pPr defTabSz="685783" hangingPunct="1"/>
            <a:r>
              <a:rPr lang="en-US" sz="800" kern="1200" dirty="0">
                <a:solidFill>
                  <a:schemeClr val="tx1"/>
                </a:solidFill>
              </a:rPr>
              <a:t>Source: Left: Edison Research, "Share of Ear,” Q2 2023 – Q1 2024. Persons 18+, in the car; SiriusXM: Ad-supported: Spoken Word. Ad-free: Music; Podcasts listened to on streaming platforms are included in 'podcasts;' Percentages may not add up to 100 due to rounding; Right: Cumulus Media | Westwood One-commissioned MARU/Matchbox study of 1,065 adults in the U.S., conducted between June 3 and June 10, 2021.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1E94FCE-DF5B-41FA-8145-3823330CFE3A}"/>
              </a:ext>
            </a:extLst>
          </p:cNvPr>
          <p:cNvSpPr/>
          <p:nvPr/>
        </p:nvSpPr>
        <p:spPr>
          <a:xfrm>
            <a:off x="0" y="257747"/>
            <a:ext cx="9144000" cy="74635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algn="ctr" defTabSz="457166">
              <a:spcAft>
                <a:spcPts val="1350"/>
              </a:spcAft>
            </a:pPr>
            <a:r>
              <a:rPr lang="en-US" sz="2200" b="1" dirty="0">
                <a:solidFill>
                  <a:srgbClr val="01588E"/>
                </a:solidFill>
                <a:sym typeface="Calibri"/>
              </a:rPr>
              <a:t>Advertisers Would Pay 16% Extra For In-Car Visual Displays That Sync To AM/FM Radio Ads, According To Advertiser Perceptions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571869-9E72-49FA-BF0F-0D0E64E982A5}"/>
              </a:ext>
            </a:extLst>
          </p:cNvPr>
          <p:cNvSpPr/>
          <p:nvPr/>
        </p:nvSpPr>
        <p:spPr>
          <a:xfrm>
            <a:off x="5210261" y="1270669"/>
            <a:ext cx="3282256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The more you listen and drive, the more you notice the in-car AM/FM radio display</a:t>
            </a:r>
            <a:endParaRPr lang="en-US" sz="1600" dirty="0"/>
          </a:p>
          <a:p>
            <a:pPr algn="ctr"/>
            <a:endParaRPr lang="en-US" sz="1050" b="1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E76FBC-1F72-4818-A888-FBB97C54B761}"/>
              </a:ext>
            </a:extLst>
          </p:cNvPr>
          <p:cNvSpPr/>
          <p:nvPr/>
        </p:nvSpPr>
        <p:spPr>
          <a:xfrm>
            <a:off x="353465" y="1270669"/>
            <a:ext cx="40249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Associating a visual with AM/FM radio ads takes advantage of AM/FM radio’s massive share of in-car listening</a:t>
            </a:r>
            <a:endParaRPr lang="en-US" sz="1600" dirty="0"/>
          </a:p>
          <a:p>
            <a:pPr algn="ctr"/>
            <a:endParaRPr lang="en-US" sz="1400" b="1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en-US" sz="1400" b="1" dirty="0">
                <a:solidFill>
                  <a:schemeClr val="tx1"/>
                </a:solidFill>
                <a:latin typeface="+mn-lt"/>
              </a:rPr>
              <a:t>Share of ad-supported audio time spent in the car among adults 18+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5EAFE0-C489-4F48-BC41-BC76607E5F86}"/>
              </a:ext>
            </a:extLst>
          </p:cNvPr>
          <p:cNvCxnSpPr>
            <a:cxnSpLocks/>
          </p:cNvCxnSpPr>
          <p:nvPr/>
        </p:nvCxnSpPr>
        <p:spPr>
          <a:xfrm>
            <a:off x="4572000" y="2982673"/>
            <a:ext cx="0" cy="2525662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A50BEA1-AECC-4489-B72D-14678A7DFA8A}"/>
              </a:ext>
            </a:extLst>
          </p:cNvPr>
          <p:cNvSpPr/>
          <p:nvPr/>
        </p:nvSpPr>
        <p:spPr>
          <a:xfrm>
            <a:off x="4659088" y="2258922"/>
            <a:ext cx="4384603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3600" b="1" dirty="0">
                <a:solidFill>
                  <a:srgbClr val="2DA5D7"/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70%</a:t>
            </a:r>
            <a:br>
              <a:rPr lang="en-US" sz="3200" b="1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of heavy AM/FM radio listeners say they regularly/occasionally pay attention to the in-car AM/FM radio display screen when they listen</a:t>
            </a:r>
          </a:p>
          <a:p>
            <a:pPr algn="ctr">
              <a:spcAft>
                <a:spcPts val="1200"/>
              </a:spcAft>
            </a:pPr>
            <a:r>
              <a:rPr lang="en-US" sz="3600" b="1" dirty="0">
                <a:solidFill>
                  <a:srgbClr val="2DA5D7"/>
                </a:solidFill>
                <a:latin typeface="+mn-lt"/>
                <a:cs typeface="Calibri" panose="020F0502020204030204" pitchFamily="34" charset="0"/>
              </a:rPr>
              <a:t>64%</a:t>
            </a:r>
            <a:br>
              <a:rPr lang="en-US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dirty="0"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of “mega milers,” those who clock 150 or more miles in the car weekly, say they regularly/occasionally pay attention</a:t>
            </a:r>
            <a:endParaRPr lang="en-US" sz="14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F10716-EBC2-4047-B0A9-D84EB102D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87" y="2846350"/>
            <a:ext cx="3694496" cy="279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20" ma:contentTypeDescription="Create a new document." ma:contentTypeScope="" ma:versionID="620186c9f6657e51aa37e27a18464ae9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1c0ba853cf84db993336a0c964de4d6a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AEA0D5E-AD6B-451F-8965-06120F928C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4162077-F310-4C05-A296-16BE9B56824B}">
  <ds:schemaRefs>
    <ds:schemaRef ds:uri="http://schemas.microsoft.com/sharepoint/v3"/>
    <ds:schemaRef ds:uri="http://purl.org/dc/elements/1.1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terms/"/>
    <ds:schemaRef ds:uri="http://schemas.microsoft.com/office/2006/documentManagement/types"/>
    <ds:schemaRef ds:uri="6e074747-d357-474c-8ab5-9b9387a35920"/>
    <ds:schemaRef ds:uri="f66c9f24-4844-4d15-b9ba-64c15d203fe1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14650</TotalTime>
  <Words>223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599</cp:revision>
  <cp:lastPrinted>2022-05-10T16:13:47Z</cp:lastPrinted>
  <dcterms:modified xsi:type="dcterms:W3CDTF">2024-07-22T17:42:33Z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