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69" r:id="rId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A5D7"/>
    <a:srgbClr val="003463"/>
    <a:srgbClr val="0770B1"/>
    <a:srgbClr val="FFFFFF"/>
    <a:srgbClr val="01588E"/>
    <a:srgbClr val="1F8EC5"/>
    <a:srgbClr val="000000"/>
    <a:srgbClr val="929191"/>
    <a:srgbClr val="666666"/>
    <a:srgbClr val="004C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5" autoAdjust="0"/>
    <p:restoredTop sz="94246" autoAdjust="0"/>
  </p:normalViewPr>
  <p:slideViewPr>
    <p:cSldViewPr snapToGrid="0" snapToObjects="1">
      <p:cViewPr varScale="1">
        <p:scale>
          <a:sx n="60" d="100"/>
          <a:sy n="60" d="100"/>
        </p:scale>
        <p:origin x="1344" y="52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414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r">
              <a:defRPr sz="1100"/>
            </a:lvl1pPr>
          </a:lstStyle>
          <a:p>
            <a:fld id="{661F8516-2899-B645-A02E-84909ADB0A76}" type="datetimeFigureOut">
              <a:rPr lang="en-US" smtClean="0"/>
              <a:t>2/8/2024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414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r">
              <a:defRPr sz="11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96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/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/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30" name="TextBox 26"/>
          <p:cNvSpPr txBox="1">
            <a:spLocks noChangeArrowheads="1"/>
          </p:cNvSpPr>
          <p:nvPr/>
        </p:nvSpPr>
        <p:spPr bwMode="auto">
          <a:xfrm>
            <a:off x="0" y="6512376"/>
            <a:ext cx="698559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342900" eaLnBrk="1" hangingPunct="1">
              <a:spcBef>
                <a:spcPct val="0"/>
              </a:spcBef>
              <a:spcAft>
                <a:spcPts val="900"/>
              </a:spcAft>
              <a:buNone/>
            </a:pPr>
            <a:r>
              <a:rPr lang="en-US" altLang="en-US" sz="900" kern="1200" dirty="0">
                <a:latin typeface="Century Gothic" panose="020B0502020202020204" pitchFamily="34" charset="0"/>
                <a:cs typeface="Verdana"/>
              </a:rPr>
              <a:t>Source: IPA Databank, 2000-2022 for-profit cases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8F65542-C391-67B5-07F9-87D3FD828C78}"/>
              </a:ext>
            </a:extLst>
          </p:cNvPr>
          <p:cNvSpPr txBox="1"/>
          <p:nvPr/>
        </p:nvSpPr>
        <p:spPr>
          <a:xfrm>
            <a:off x="0" y="275134"/>
            <a:ext cx="9144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en-US" sz="3200" b="1" dirty="0">
                <a:solidFill>
                  <a:srgbClr val="01588E"/>
                </a:solidFill>
                <a:latin typeface="Century Gothic"/>
                <a:sym typeface="Calibri"/>
              </a:rPr>
              <a:t>AM/FM radio’s enduring role in effectiveness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9EA70EE-5B4F-9F3A-1075-F01B5DC07871}"/>
              </a:ext>
            </a:extLst>
          </p:cNvPr>
          <p:cNvSpPr txBox="1"/>
          <p:nvPr/>
        </p:nvSpPr>
        <p:spPr>
          <a:xfrm>
            <a:off x="721522" y="1193865"/>
            <a:ext cx="77009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>
              <a:defRPr/>
            </a:pPr>
            <a:r>
              <a:rPr lang="en-US" b="1" dirty="0">
                <a:solidFill>
                  <a:schemeClr val="tx1"/>
                </a:solidFill>
                <a:sym typeface="Calibri"/>
              </a:rPr>
              <a:t>Peter Field, one of the “godfathers of marketing effectiveness,” reports major differences in business outcomes for advertisers who utilize AM/FM radio advertising versus those who don’t: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076415C-B3E4-3463-3C6A-08BFDCC5DE5D}"/>
              </a:ext>
            </a:extLst>
          </p:cNvPr>
          <p:cNvCxnSpPr>
            <a:cxnSpLocks/>
          </p:cNvCxnSpPr>
          <p:nvPr/>
        </p:nvCxnSpPr>
        <p:spPr>
          <a:xfrm>
            <a:off x="2361478" y="2896480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485E9AA-4508-DFBD-602B-0B5D70457F9B}"/>
              </a:ext>
            </a:extLst>
          </p:cNvPr>
          <p:cNvCxnSpPr>
            <a:cxnSpLocks/>
          </p:cNvCxnSpPr>
          <p:nvPr/>
        </p:nvCxnSpPr>
        <p:spPr>
          <a:xfrm>
            <a:off x="4572000" y="2896480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94672A3-6D12-CE67-1B99-F92B759187B3}"/>
              </a:ext>
            </a:extLst>
          </p:cNvPr>
          <p:cNvCxnSpPr>
            <a:cxnSpLocks/>
          </p:cNvCxnSpPr>
          <p:nvPr/>
        </p:nvCxnSpPr>
        <p:spPr>
          <a:xfrm>
            <a:off x="6810224" y="2896480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D2CCF290-0FF1-ADC1-FF8E-05DABA69C2F6}"/>
              </a:ext>
            </a:extLst>
          </p:cNvPr>
          <p:cNvSpPr txBox="1"/>
          <p:nvPr/>
        </p:nvSpPr>
        <p:spPr>
          <a:xfrm>
            <a:off x="147592" y="2451151"/>
            <a:ext cx="199070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spcBef>
                <a:spcPts val="0"/>
              </a:spcBef>
            </a:pPr>
            <a:r>
              <a:rPr lang="en-US" sz="3600" b="1" dirty="0">
                <a:solidFill>
                  <a:srgbClr val="2DA5D7"/>
                </a:solidFill>
                <a:effectLst/>
                <a:latin typeface="+mn-lt"/>
                <a:ea typeface="Times New Roman" panose="02020603050405020304" pitchFamily="18" charset="0"/>
              </a:rPr>
              <a:t>+13%</a:t>
            </a:r>
          </a:p>
          <a:p>
            <a:pPr marR="0" lvl="0" algn="ctr">
              <a:spcBef>
                <a:spcPts val="0"/>
              </a:spcBef>
            </a:pPr>
            <a:r>
              <a:rPr lang="en-US" sz="2000" dirty="0">
                <a:effectLst/>
                <a:latin typeface="+mn-lt"/>
                <a:ea typeface="Times New Roman" panose="02020603050405020304" pitchFamily="18" charset="0"/>
              </a:rPr>
              <a:t>greater mental availability, the propensity of a brand to be noticed and thought of in buying situations</a:t>
            </a:r>
            <a:endParaRPr lang="en-US" sz="1600" dirty="0">
              <a:effectLst/>
              <a:latin typeface="+mn-lt"/>
              <a:ea typeface="Times New Roman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B4EA420-BCE1-ADE5-9825-E13A25E49C36}"/>
              </a:ext>
            </a:extLst>
          </p:cNvPr>
          <p:cNvSpPr txBox="1"/>
          <p:nvPr/>
        </p:nvSpPr>
        <p:spPr>
          <a:xfrm>
            <a:off x="6976610" y="3220593"/>
            <a:ext cx="1928068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2DA5D7"/>
                </a:solidFill>
                <a:latin typeface="+mn-lt"/>
              </a:rPr>
              <a:t>+23%</a:t>
            </a:r>
          </a:p>
          <a:p>
            <a:pPr marR="0" lvl="0" algn="ctr">
              <a:spcBef>
                <a:spcPts val="0"/>
              </a:spcBef>
            </a:pPr>
            <a:r>
              <a:rPr lang="en-US" sz="2000" dirty="0">
                <a:effectLst/>
                <a:latin typeface="+mn-lt"/>
                <a:ea typeface="Times New Roman" panose="02020603050405020304" pitchFamily="18" charset="0"/>
              </a:rPr>
              <a:t>increased return on marketing investment</a:t>
            </a:r>
            <a:endParaRPr lang="en-US" sz="1600" dirty="0">
              <a:effectLst/>
              <a:latin typeface="+mn-lt"/>
              <a:ea typeface="Times New Roman" panose="02020603050405020304" pitchFamily="18" charset="0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1CF5A2A-7AC6-ABFB-F1EB-1E8765E60E04}"/>
              </a:ext>
            </a:extLst>
          </p:cNvPr>
          <p:cNvGrpSpPr/>
          <p:nvPr/>
        </p:nvGrpSpPr>
        <p:grpSpPr>
          <a:xfrm>
            <a:off x="2558817" y="3096760"/>
            <a:ext cx="1820332" cy="2125102"/>
            <a:chOff x="2558817" y="1909280"/>
            <a:chExt cx="1820332" cy="2125102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68F0906-B595-7096-199E-220E6009F210}"/>
                </a:ext>
              </a:extLst>
            </p:cNvPr>
            <p:cNvSpPr txBox="1"/>
            <p:nvPr/>
          </p:nvSpPr>
          <p:spPr>
            <a:xfrm>
              <a:off x="2558817" y="1909280"/>
              <a:ext cx="1820332" cy="12618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/>
              <a:r>
                <a:rPr lang="en-US" sz="3600" b="1" dirty="0">
                  <a:solidFill>
                    <a:srgbClr val="2DA5D7"/>
                  </a:solidFill>
                  <a:latin typeface="+mn-lt"/>
                </a:rPr>
                <a:t>+28%</a:t>
              </a:r>
            </a:p>
            <a:p>
              <a:pPr marR="0" lvl="0" algn="ctr">
                <a:spcBef>
                  <a:spcPts val="0"/>
                </a:spcBef>
              </a:pPr>
              <a:r>
                <a:rPr lang="en-US" sz="2000" dirty="0">
                  <a:effectLst/>
                  <a:latin typeface="+mn-lt"/>
                  <a:ea typeface="Times New Roman" panose="02020603050405020304" pitchFamily="18" charset="0"/>
                </a:rPr>
                <a:t>larger market share</a:t>
              </a:r>
              <a:endParaRPr lang="en-US" sz="1600" dirty="0">
                <a:effectLst/>
                <a:latin typeface="+mn-lt"/>
                <a:ea typeface="Times New Roman" panose="02020603050405020304" pitchFamily="18" charset="0"/>
              </a:endParaRPr>
            </a:p>
          </p:txBody>
        </p:sp>
        <p:pic>
          <p:nvPicPr>
            <p:cNvPr id="32" name="Picture 31" descr="A computer screen with a blue arrow&#10;&#10;Description automatically generated">
              <a:extLst>
                <a:ext uri="{FF2B5EF4-FFF2-40B4-BE49-F238E27FC236}">
                  <a16:creationId xmlns:a16="http://schemas.microsoft.com/office/drawing/2014/main" id="{F84AEE8F-63A4-0322-B4AB-713047FFAD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5175" y="3169719"/>
              <a:ext cx="947382" cy="864663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EBE2A86-2820-58DC-930B-382F42187238}"/>
              </a:ext>
            </a:extLst>
          </p:cNvPr>
          <p:cNvGrpSpPr/>
          <p:nvPr/>
        </p:nvGrpSpPr>
        <p:grpSpPr>
          <a:xfrm>
            <a:off x="4594847" y="2884048"/>
            <a:ext cx="2263987" cy="2667489"/>
            <a:chOff x="4594847" y="1856313"/>
            <a:chExt cx="2263987" cy="2667489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E8573C0-FEB5-6D97-B591-8A30BEF2043A}"/>
                </a:ext>
              </a:extLst>
            </p:cNvPr>
            <p:cNvSpPr txBox="1"/>
            <p:nvPr/>
          </p:nvSpPr>
          <p:spPr>
            <a:xfrm>
              <a:off x="4594847" y="1856313"/>
              <a:ext cx="2263987" cy="18774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2DA5D7"/>
                  </a:solidFill>
                  <a:latin typeface="+mn-lt"/>
                </a:rPr>
                <a:t>+42%</a:t>
              </a:r>
            </a:p>
            <a:p>
              <a:pPr lvl="0" algn="ctr"/>
              <a:r>
                <a:rPr lang="en-US" sz="2000" dirty="0">
                  <a:effectLst/>
                  <a:latin typeface="+mn-lt"/>
                  <a:ea typeface="Times New Roman" panose="02020603050405020304" pitchFamily="18" charset="0"/>
                </a:rPr>
                <a:t>lift in </a:t>
              </a:r>
              <a:r>
                <a:rPr lang="en-US" sz="2000" dirty="0">
                  <a:latin typeface="+mn-lt"/>
                  <a:ea typeface="Times New Roman" panose="02020603050405020304" pitchFamily="18" charset="0"/>
                </a:rPr>
                <a:t>the number of companies reporting large profits</a:t>
              </a:r>
              <a:endParaRPr lang="en-US" sz="1600" dirty="0">
                <a:effectLst/>
                <a:latin typeface="+mn-lt"/>
                <a:ea typeface="Times New Roman" panose="02020603050405020304" pitchFamily="18" charset="0"/>
              </a:endParaRPr>
            </a:p>
          </p:txBody>
        </p:sp>
        <p:pic>
          <p:nvPicPr>
            <p:cNvPr id="35" name="Picture 34" descr="A blue and white striped tower with dollar bills on top&#10;&#10;Description automatically generated">
              <a:extLst>
                <a:ext uri="{FF2B5EF4-FFF2-40B4-BE49-F238E27FC236}">
                  <a16:creationId xmlns:a16="http://schemas.microsoft.com/office/drawing/2014/main" id="{D1A054C0-927C-D3D5-E3DD-B91F33C37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45268" y="3761611"/>
              <a:ext cx="754518" cy="7621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0108412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20" ma:contentTypeDescription="Create a new document." ma:contentTypeScope="" ma:versionID="620186c9f6657e51aa37e27a18464ae9">
  <xsd:schema xmlns:xsd="http://www.w3.org/2001/XMLSchema" xmlns:xs="http://www.w3.org/2001/XMLSchema" xmlns:p="http://schemas.microsoft.com/office/2006/metadata/properties" xmlns:ns1="http://schemas.microsoft.com/sharepoint/v3" xmlns:ns2="f66c9f24-4844-4d15-b9ba-64c15d203fe1" xmlns:ns3="6e074747-d357-474c-8ab5-9b9387a35920" targetNamespace="http://schemas.microsoft.com/office/2006/metadata/properties" ma:root="true" ma:fieldsID="1c0ba853cf84db993336a0c964de4d6a" ns1:_="" ns2:_="" ns3:_="">
    <xsd:import namespace="http://schemas.microsoft.com/sharepoint/v3"/>
    <xsd:import namespace="f66c9f24-4844-4d15-b9ba-64c15d203fe1"/>
    <xsd:import namespace="6e074747-d357-474c-8ab5-9b9387a359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1ca1ffe-bf44-4fe8-9273-a40e563066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74747-d357-474c-8ab5-9b9387a35920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97b5075-fe68-4b07-b307-3a9961afabf1}" ma:internalName="TaxCatchAll" ma:showField="CatchAllData" ma:web="6e074747-d357-474c-8ab5-9b9387a359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66c9f24-4844-4d15-b9ba-64c15d203fe1">
      <Terms xmlns="http://schemas.microsoft.com/office/infopath/2007/PartnerControls"/>
    </lcf76f155ced4ddcb4097134ff3c332f>
    <TaxCatchAll xmlns="6e074747-d357-474c-8ab5-9b9387a35920" xsi:nil="true"/>
  </documentManagement>
</p:properties>
</file>

<file path=customXml/itemProps1.xml><?xml version="1.0" encoding="utf-8"?>
<ds:datastoreItem xmlns:ds="http://schemas.openxmlformats.org/officeDocument/2006/customXml" ds:itemID="{DA4E44F5-27AA-4079-B973-696EDA99E68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AEA0D5E-AD6B-451F-8965-06120F928C9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66c9f24-4844-4d15-b9ba-64c15d203fe1"/>
    <ds:schemaRef ds:uri="6e074747-d357-474c-8ab5-9b9387a359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4162077-F310-4C05-A296-16BE9B56824B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microsoft.com/sharepoint/v3"/>
    <ds:schemaRef ds:uri="f66c9f24-4844-4d15-b9ba-64c15d203fe1"/>
    <ds:schemaRef ds:uri="http://purl.org/dc/terms/"/>
    <ds:schemaRef ds:uri="http://schemas.openxmlformats.org/package/2006/metadata/core-properties"/>
    <ds:schemaRef ds:uri="http://purl.org/dc/dcmitype/"/>
    <ds:schemaRef ds:uri="6e074747-d357-474c-8ab5-9b9387a35920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14581</TotalTime>
  <Words>99</Words>
  <Application>Microsoft Office PowerPoint</Application>
  <PresentationFormat>On-screen Show (4:3)</PresentationFormat>
  <Paragraphs>12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ＭＳ Ｐゴシック</vt:lpstr>
      <vt:lpstr>Arial</vt:lpstr>
      <vt:lpstr>Calibri</vt:lpstr>
      <vt:lpstr>Century Gothic</vt:lpstr>
      <vt:lpstr>Helvetica</vt:lpstr>
      <vt:lpstr>Times New Roman</vt:lpstr>
      <vt:lpstr>Verdana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</cp:lastModifiedBy>
  <cp:revision>583</cp:revision>
  <cp:lastPrinted>2022-05-10T16:13:47Z</cp:lastPrinted>
  <dcterms:modified xsi:type="dcterms:W3CDTF">2024-02-08T16:55:45Z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4864000</vt:r8>
  </property>
  <property fmtid="{D5CDD505-2E9C-101B-9397-08002B2CF9AE}" pid="4" name="MediaServiceImageTags">
    <vt:lpwstr/>
  </property>
</Properties>
</file>