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770B1"/>
    <a:srgbClr val="2DA5D7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146308"/>
            <a:ext cx="698559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800" kern="1200" dirty="0">
                <a:latin typeface="Century Gothic" panose="020B0502020202020204" pitchFamily="34" charset="0"/>
              </a:rPr>
              <a:t>Left: </a:t>
            </a:r>
            <a:r>
              <a:rPr lang="en-US" sz="800" kern="1200" dirty="0">
                <a:latin typeface="Century Gothic" panose="020B0502020202020204" pitchFamily="34" charset="0"/>
                <a:sym typeface="Century Gothic"/>
              </a:rPr>
              <a:t>Nielsen Total Audience Report, Q2 2018, Q2 2019, Q2 2020, Q3 2021, Q3 2022, Q2 2023. Persons 18-49. Average audience determined by multiplying weekly reach of users by weekly time spent among users of each medium; </a:t>
            </a:r>
            <a:r>
              <a:rPr lang="en-US" altLang="en-US" sz="800" kern="1200" dirty="0">
                <a:latin typeface="Century Gothic" panose="020B0502020202020204" pitchFamily="34" charset="0"/>
              </a:rPr>
              <a:t>Middle &amp; Right: Nielsen Total Audience Report, Persons 18-49 weekly reach % of users of live + time-shifted TV among U.S. population. Daily time spent is </a:t>
            </a:r>
            <a:r>
              <a:rPr lang="en-US" altLang="en-US" sz="800" kern="1200" dirty="0" err="1">
                <a:latin typeface="Century Gothic" panose="020B0502020202020204" pitchFamily="34" charset="0"/>
              </a:rPr>
              <a:t>hours:minutes</a:t>
            </a:r>
            <a:r>
              <a:rPr lang="en-US" altLang="en-US" sz="800" kern="1200" dirty="0">
                <a:latin typeface="Century Gothic" panose="020B0502020202020204" pitchFamily="34" charset="0"/>
              </a:rPr>
              <a:t> among U.S. population. Right: Edison Research, "Share of Ear,” Q3 2022-Q2 2023. Persons 18+; SiriusXM: Ad-Supported: Spoken Word. Ad-Free: Music; Podcasts listened to on streaming platforms are included in 'podcasts.'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59858" y="324394"/>
            <a:ext cx="8224284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Nielsen Total Audience: AM/FM Radio Ratings Continue To Beat TV Among Persons 18-49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3351931" y="1689878"/>
            <a:ext cx="2440138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outreaches TV by +33% </a:t>
            </a:r>
          </a:p>
          <a:p>
            <a:pPr lvl="0">
              <a:spcBef>
                <a:spcPts val="0"/>
              </a:spcBef>
              <a:defRPr/>
            </a:pPr>
            <a:endParaRPr lang="en-US" sz="16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05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Persons 18-49 weekly reach</a:t>
            </a:r>
          </a:p>
          <a:p>
            <a:pPr lvl="0">
              <a:spcBef>
                <a:spcPts val="0"/>
              </a:spcBef>
              <a:defRPr/>
            </a:pPr>
            <a:r>
              <a:rPr lang="en-US" sz="105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% of U.S. population Q2 2023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5878700" y="1689878"/>
            <a:ext cx="3265300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TV’s daily time spent advantage over AM/FM radio is shrinking</a:t>
            </a:r>
          </a:p>
          <a:p>
            <a:pPr lvl="0">
              <a:spcBef>
                <a:spcPts val="0"/>
              </a:spcBef>
              <a:defRPr/>
            </a:pPr>
            <a:endParaRPr lang="en-US" sz="16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05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Persons 18-49 daily time spent</a:t>
            </a:r>
          </a:p>
          <a:p>
            <a:pPr>
              <a:spcBef>
                <a:spcPts val="0"/>
              </a:spcBef>
              <a:defRPr/>
            </a:pPr>
            <a:r>
              <a:rPr lang="en-US" sz="1050" spc="0" dirty="0" err="1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Hours:minutes</a:t>
            </a:r>
            <a:r>
              <a:rPr lang="en-US" sz="105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 among U.S. population</a:t>
            </a:r>
          </a:p>
          <a:p>
            <a:pPr>
              <a:spcBef>
                <a:spcPts val="0"/>
              </a:spcBef>
              <a:defRPr/>
            </a:pPr>
            <a:r>
              <a:rPr lang="en-US" sz="105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Q2 2023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D631FA-7824-4C1A-ADFC-69EE03979CFE}"/>
              </a:ext>
            </a:extLst>
          </p:cNvPr>
          <p:cNvCxnSpPr>
            <a:cxnSpLocks/>
          </p:cNvCxnSpPr>
          <p:nvPr/>
        </p:nvCxnSpPr>
        <p:spPr>
          <a:xfrm>
            <a:off x="3151156" y="2884628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6150838" y="2884628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D8E9486-3B02-46D2-B600-E5EBE269A9FF}"/>
              </a:ext>
            </a:extLst>
          </p:cNvPr>
          <p:cNvSpPr/>
          <p:nvPr/>
        </p:nvSpPr>
        <p:spPr>
          <a:xfrm>
            <a:off x="111975" y="1322102"/>
            <a:ext cx="323994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hangingPunct="1">
              <a:defRPr/>
            </a:pPr>
            <a:r>
              <a:rPr lang="en-US" sz="1400" b="1" kern="120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U.S. AM/FM radio's average 18-49 audience has surpassed television: +5% in Q2 2023</a:t>
            </a:r>
          </a:p>
          <a:p>
            <a:pPr lvl="0" algn="ctr" defTabSz="914400" hangingPunct="1">
              <a:spcBef>
                <a:spcPct val="0"/>
              </a:spcBef>
              <a:defRPr/>
            </a:pPr>
            <a:endParaRPr lang="en-US" sz="1600" b="1" kern="1200" dirty="0">
              <a:solidFill>
                <a:srgbClr val="003463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  <a:p>
            <a:pPr algn="ctr" defTabSz="914400" hangingPunct="1">
              <a:defRPr/>
            </a:pPr>
            <a:r>
              <a:rPr lang="en-US" sz="105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Persons 18-49 average audience of</a:t>
            </a:r>
            <a:br>
              <a:rPr lang="en-US" sz="105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</a:br>
            <a:r>
              <a:rPr lang="en-US" sz="105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AM/FM radio as a % of live + time-shifted TV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0EEA3A-6302-4B49-9D95-6731D34EE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9" y="2547390"/>
            <a:ext cx="8919221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9" ma:contentTypeDescription="Create a new document." ma:contentTypeScope="" ma:versionID="6b5453aea4c0d228dfc15a8eec4f1e0f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8fa3e54f4531c356172317d709d6ed78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FAC802-F319-45D8-86B7-610D0CF26B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terms/"/>
    <ds:schemaRef ds:uri="6e074747-d357-474c-8ab5-9b9387a35920"/>
    <ds:schemaRef ds:uri="http://schemas.microsoft.com/office/2006/documentManagement/types"/>
    <ds:schemaRef ds:uri="http://schemas.microsoft.com/office/2006/metadata/properties"/>
    <ds:schemaRef ds:uri="f66c9f24-4844-4d15-b9ba-64c15d203fe1"/>
    <ds:schemaRef ds:uri="http://purl.org/dc/elements/1.1/"/>
    <ds:schemaRef ds:uri="http://schemas.openxmlformats.org/package/2006/metadata/core-properties"/>
    <ds:schemaRef ds:uri="http://schemas.microsoft.com/sharepoint/v3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14405</TotalTime>
  <Words>240</Words>
  <Application>Microsoft Office PowerPoint</Application>
  <PresentationFormat>On-screen Show 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578</cp:revision>
  <cp:lastPrinted>2022-05-10T16:13:47Z</cp:lastPrinted>
  <dcterms:modified xsi:type="dcterms:W3CDTF">2023-10-23T19:06:16Z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