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770B1"/>
    <a:srgbClr val="003463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3" d="100"/>
          <a:sy n="63" d="100"/>
        </p:scale>
        <p:origin x="1332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7/27/2023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596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600" b="1" dirty="0">
                <a:solidFill>
                  <a:srgbClr val="01588E"/>
                </a:solidFill>
                <a:sym typeface="Calibri"/>
              </a:rPr>
              <a:t>Nielsen: AM Radio Is Vital To Americans</a:t>
            </a:r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3169945" y="2222508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4096" y="6466374"/>
            <a:ext cx="690500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Left &amp; Middle: Nielsen; Right: Nielsen Nationwide Fall 2022, Persons 12+, Monday - Sunday 12m-12m, 4-week reach, Nielsen data processed by Act1 Systems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833040-7DF4-4904-91F9-6283D0CCE907}"/>
              </a:ext>
            </a:extLst>
          </p:cNvPr>
          <p:cNvSpPr/>
          <p:nvPr/>
        </p:nvSpPr>
        <p:spPr>
          <a:xfrm>
            <a:off x="230663" y="1853831"/>
            <a:ext cx="270022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en-US" sz="3600" b="1" dirty="0">
                <a:solidFill>
                  <a:srgbClr val="2DA5D7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82,346,800</a:t>
            </a:r>
            <a:br>
              <a:rPr lang="en-US" sz="3600" b="1" dirty="0">
                <a:solidFill>
                  <a:srgbClr val="2DA5D7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000" dirty="0"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Americans listen to AM radio monthly</a:t>
            </a:r>
            <a:endParaRPr lang="en-US" sz="16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en-US" sz="3600" b="1" dirty="0">
                <a:solidFill>
                  <a:srgbClr val="2DA5D7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One out of three</a:t>
            </a:r>
            <a:br>
              <a:rPr lang="en-US" sz="3200" b="1" dirty="0">
                <a:solidFill>
                  <a:srgbClr val="2DA5D7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000" dirty="0"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American AM/FM radio listeners are reached monthly by AM radio</a:t>
            </a:r>
            <a:endParaRPr lang="en-US" sz="16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2888B5-C873-402A-B3CC-017806673EBA}"/>
              </a:ext>
            </a:extLst>
          </p:cNvPr>
          <p:cNvSpPr/>
          <p:nvPr/>
        </p:nvSpPr>
        <p:spPr>
          <a:xfrm>
            <a:off x="3409000" y="2038497"/>
            <a:ext cx="2559902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en-US" sz="5400" b="1" dirty="0">
                <a:solidFill>
                  <a:srgbClr val="2DA5D7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   57%</a:t>
            </a:r>
            <a:br>
              <a:rPr lang="en-US" sz="3600" b="1" dirty="0">
                <a:solidFill>
                  <a:srgbClr val="2DA5D7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000" dirty="0"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of the AM radio audience listens to News/Talk stations, the very outlets that Americans turn to in times of crisis and breaking local news</a:t>
            </a:r>
            <a:endParaRPr lang="en-US" sz="16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77960C-0F32-4F80-9022-BBAD4E994A89}"/>
              </a:ext>
            </a:extLst>
          </p:cNvPr>
          <p:cNvSpPr/>
          <p:nvPr/>
        </p:nvSpPr>
        <p:spPr>
          <a:xfrm>
            <a:off x="6447011" y="1896144"/>
            <a:ext cx="23312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  <a:buSzPts val="1000"/>
              <a:tabLst>
                <a:tab pos="457200" algn="l"/>
              </a:tabLst>
            </a:pPr>
            <a:r>
              <a:rPr lang="en-US" sz="2400" b="1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INSERT % FROM REPORT</a:t>
            </a:r>
            <a:br>
              <a:rPr lang="en-US" sz="3600" b="1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US" sz="2000" dirty="0"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of the radio audience in the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INSERT MARKET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 DMA listens to AM radio in a month</a:t>
            </a:r>
            <a:endParaRPr lang="en-US" sz="1600" kern="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2CD67-5671-4101-8906-8B9865D0DBF1}"/>
              </a:ext>
            </a:extLst>
          </p:cNvPr>
          <p:cNvCxnSpPr>
            <a:cxnSpLocks/>
          </p:cNvCxnSpPr>
          <p:nvPr/>
        </p:nvCxnSpPr>
        <p:spPr>
          <a:xfrm>
            <a:off x="6207956" y="2222508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0B34D6D-11CB-4EC9-8032-6B5C12537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599" y="2084008"/>
            <a:ext cx="856155" cy="8648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F8FE0F-01E2-4306-A39F-C8561EEB89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103" y="4675101"/>
            <a:ext cx="1425331" cy="93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  <ds:schemaRef ds:uri="6e074747-d357-474c-8ab5-9b9387a35920"/>
    <ds:schemaRef ds:uri="f66c9f24-4844-4d15-b9ba-64c15d203fe1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14395</TotalTime>
  <Words>121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Calibri</vt:lpstr>
      <vt:lpstr>Century Gothic</vt:lpstr>
      <vt:lpstr>Helvetica</vt:lpstr>
      <vt:lpstr>Times New Roman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573</cp:revision>
  <cp:lastPrinted>2022-05-10T16:13:47Z</cp:lastPrinted>
  <dcterms:modified xsi:type="dcterms:W3CDTF">2023-07-27T15:58:37Z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