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469" r:id="rId5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 pos="287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oshana Shapiro" initials="SS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770B1"/>
    <a:srgbClr val="2DA5D7"/>
    <a:srgbClr val="003463"/>
    <a:srgbClr val="FFFFFF"/>
    <a:srgbClr val="01588E"/>
    <a:srgbClr val="1F8EC5"/>
    <a:srgbClr val="000000"/>
    <a:srgbClr val="929191"/>
    <a:srgbClr val="666666"/>
    <a:srgbClr val="004C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D1DF"/>
          </a:solidFill>
        </a:fill>
      </a:tcStyle>
    </a:wholeTbl>
    <a:band2H>
      <a:tcTxStyle/>
      <a:tcStyle>
        <a:tcBdr/>
        <a:fill>
          <a:solidFill>
            <a:srgbClr val="E7EA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DD6"/>
          </a:solidFill>
        </a:fill>
      </a:tcStyle>
    </a:wholeTbl>
    <a:band2H>
      <a:tcTxStyle/>
      <a:tcStyle>
        <a:tcBdr/>
        <a:fill>
          <a:solidFill>
            <a:srgbClr val="E6E7EC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4E4E4"/>
          </a:solidFill>
        </a:fill>
      </a:tcStyle>
    </a:wholeTbl>
    <a:band2H>
      <a:tcTxStyle/>
      <a:tcStyle>
        <a:tcBdr/>
        <a:fill>
          <a:solidFill>
            <a:srgbClr val="F2F2F2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25" autoAdjust="0"/>
    <p:restoredTop sz="94246" autoAdjust="0"/>
  </p:normalViewPr>
  <p:slideViewPr>
    <p:cSldViewPr snapToGrid="0" snapToObjects="1">
      <p:cViewPr varScale="1">
        <p:scale>
          <a:sx n="63" d="100"/>
          <a:sy n="63" d="100"/>
        </p:scale>
        <p:origin x="1332" y="64"/>
      </p:cViewPr>
      <p:guideLst>
        <p:guide orient="horz"/>
        <p:guide pos="287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680"/>
    </p:cViewPr>
  </p:sorterViewPr>
  <p:notesViewPr>
    <p:cSldViewPr snapToGrid="0" snapToObjects="1">
      <p:cViewPr varScale="1">
        <p:scale>
          <a:sx n="114" d="100"/>
          <a:sy n="114" d="100"/>
        </p:scale>
        <p:origin x="-5336" y="-10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414" y="1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/>
          <a:lstStyle>
            <a:lvl1pPr algn="r">
              <a:defRPr sz="1100"/>
            </a:lvl1pPr>
          </a:lstStyle>
          <a:p>
            <a:fld id="{661F8516-2899-B645-A02E-84909ADB0A76}" type="datetimeFigureOut">
              <a:rPr lang="en-US" smtClean="0"/>
              <a:t>6/23/2023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894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 anchor="b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414" y="8685894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 anchor="b"/>
          <a:lstStyle>
            <a:lvl1pPr algn="r">
              <a:defRPr sz="1100"/>
            </a:lvl1pPr>
          </a:lstStyle>
          <a:p>
            <a:fld id="{E0A25E00-2D9F-B043-A07D-560D63B3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0497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prstGeom prst="rect">
            <a:avLst/>
          </a:prstGeom>
        </p:spPr>
        <p:txBody>
          <a:bodyPr lIns="91418" tIns="45710" rIns="91418" bIns="45710"/>
          <a:lstStyle/>
          <a:p>
            <a:endParaRPr/>
          </a:p>
        </p:txBody>
      </p:sp>
      <p:sp>
        <p:nvSpPr>
          <p:cNvPr id="95" name="Shape 9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lIns="91418" tIns="45710" rIns="91418" bIns="4571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41518074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1200">
        <a:latin typeface="+mn-lt"/>
        <a:ea typeface="+mn-ea"/>
        <a:cs typeface="+mn-cs"/>
        <a:sym typeface="Calibri"/>
      </a:defRPr>
    </a:lvl1pPr>
    <a:lvl2pPr indent="228600" defTabSz="457200" latinLnBrk="0">
      <a:defRPr sz="1200">
        <a:latin typeface="+mn-lt"/>
        <a:ea typeface="+mn-ea"/>
        <a:cs typeface="+mn-cs"/>
        <a:sym typeface="Calibri"/>
      </a:defRPr>
    </a:lvl2pPr>
    <a:lvl3pPr indent="457200" defTabSz="457200" latinLnBrk="0">
      <a:defRPr sz="1200">
        <a:latin typeface="+mn-lt"/>
        <a:ea typeface="+mn-ea"/>
        <a:cs typeface="+mn-cs"/>
        <a:sym typeface="Calibri"/>
      </a:defRPr>
    </a:lvl3pPr>
    <a:lvl4pPr indent="685800" defTabSz="457200" latinLnBrk="0">
      <a:defRPr sz="1200">
        <a:latin typeface="+mn-lt"/>
        <a:ea typeface="+mn-ea"/>
        <a:cs typeface="+mn-cs"/>
        <a:sym typeface="Calibri"/>
      </a:defRPr>
    </a:lvl4pPr>
    <a:lvl5pPr indent="914400" defTabSz="457200" latinLnBrk="0">
      <a:defRPr sz="1200">
        <a:latin typeface="+mn-lt"/>
        <a:ea typeface="+mn-ea"/>
        <a:cs typeface="+mn-cs"/>
        <a:sym typeface="Calibri"/>
      </a:defRPr>
    </a:lvl5pPr>
    <a:lvl6pPr indent="1143000" defTabSz="457200" latinLnBrk="0">
      <a:defRPr sz="1200">
        <a:latin typeface="+mn-lt"/>
        <a:ea typeface="+mn-ea"/>
        <a:cs typeface="+mn-cs"/>
        <a:sym typeface="Calibri"/>
      </a:defRPr>
    </a:lvl6pPr>
    <a:lvl7pPr indent="1371600" defTabSz="457200" latinLnBrk="0">
      <a:defRPr sz="1200">
        <a:latin typeface="+mn-lt"/>
        <a:ea typeface="+mn-ea"/>
        <a:cs typeface="+mn-cs"/>
        <a:sym typeface="Calibri"/>
      </a:defRPr>
    </a:lvl7pPr>
    <a:lvl8pPr indent="1600200" defTabSz="457200" latinLnBrk="0">
      <a:defRPr sz="1200">
        <a:latin typeface="+mn-lt"/>
        <a:ea typeface="+mn-ea"/>
        <a:cs typeface="+mn-cs"/>
        <a:sym typeface="Calibri"/>
      </a:defRPr>
    </a:lvl8pPr>
    <a:lvl9pPr indent="1828800" defTabSz="4572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19620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-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verImage_10x75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536" y="-1"/>
            <a:ext cx="6125608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426513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Whit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3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pic>
        <p:nvPicPr>
          <p:cNvPr id="12" name="Picture 11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319495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Blu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3" name="Straight Connector 2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2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13" name="Shape 3"/>
          <p:cNvSpPr>
            <a:spLocks noGrp="1"/>
          </p:cNvSpPr>
          <p:nvPr>
            <p:ph idx="1"/>
          </p:nvPr>
        </p:nvSpPr>
        <p:spPr>
          <a:xfrm>
            <a:off x="407988" y="1333500"/>
            <a:ext cx="8443912" cy="4792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2402679088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Info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image1.jpeg" descr="Blu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1202266"/>
            <a:ext cx="9144004" cy="5068625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image20.jpeg" descr="Image15.jpg"/>
          <p:cNvPicPr>
            <a:picLocks noChangeAspect="1"/>
          </p:cNvPicPr>
          <p:nvPr userDrawn="1"/>
        </p:nvPicPr>
        <p:blipFill rotWithShape="1">
          <a:blip r:embed="rId3"/>
          <a:srcRect l="9035" t="5914" r="1465"/>
          <a:stretch/>
        </p:blipFill>
        <p:spPr>
          <a:xfrm>
            <a:off x="-1" y="1202266"/>
            <a:ext cx="9144001" cy="5080001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pic>
        <p:nvPicPr>
          <p:cNvPr id="9" name="Picture 8" descr="CRSG_DCM-Horizontal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43071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 descr="CRSG_DCM-Horizontal-Whit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3309" y="6475741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081929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5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192776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lu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93" y="-2"/>
            <a:ext cx="6125608" cy="6858001"/>
          </a:xfrm>
          <a:prstGeom prst="rect">
            <a:avLst/>
          </a:prstGeom>
        </p:spPr>
      </p:pic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762500" y="2715420"/>
            <a:ext cx="3708400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Autofit/>
          </a:bodyPr>
          <a:lstStyle>
            <a:lvl1pPr>
              <a:defRPr sz="54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9" name="Shape 13"/>
          <p:cNvSpPr txBox="1">
            <a:spLocks/>
          </p:cNvSpPr>
          <p:nvPr userDrawn="1"/>
        </p:nvSpPr>
        <p:spPr>
          <a:xfrm>
            <a:off x="0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pPr algn="r"/>
            <a:fld id="{86CB4B4D-7CA3-9044-876B-883B54F8677D}" type="slidenum">
              <a:rPr lang="en-US" smtClean="0"/>
              <a:pPr algn="r"/>
              <a:t>‹#›</a:t>
            </a:fld>
            <a:endParaRPr lang="en-US" dirty="0"/>
          </a:p>
        </p:txBody>
      </p:sp>
      <p:pic>
        <p:nvPicPr>
          <p:cNvPr id="12" name="Picture 11" descr="CRSG_DCM-Horizontal-White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30" y="6425229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243341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 - Thank You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20.jpeg" descr="Image15.jpg"/>
          <p:cNvPicPr>
            <a:picLocks noChangeAspect="1"/>
          </p:cNvPicPr>
          <p:nvPr userDrawn="1"/>
        </p:nvPicPr>
        <p:blipFill rotWithShape="1">
          <a:blip r:embed="rId2"/>
          <a:srcRect l="9035" t="5914" r="1465"/>
          <a:stretch/>
        </p:blipFill>
        <p:spPr>
          <a:xfrm>
            <a:off x="-1" y="1206500"/>
            <a:ext cx="9144001" cy="50800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208405415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BLANK NO COPY OR ART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182241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6553200" y="6356353"/>
            <a:ext cx="264733" cy="261606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>
              <a:defRPr sz="11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68" r:id="rId2"/>
    <p:sldLayoutId id="2147483670" r:id="rId3"/>
    <p:sldLayoutId id="2147483675" r:id="rId4"/>
    <p:sldLayoutId id="2147483673" r:id="rId5"/>
    <p:sldLayoutId id="2147483672" r:id="rId6"/>
    <p:sldLayoutId id="2147483674" r:id="rId7"/>
    <p:sldLayoutId id="2147483676" r:id="rId8"/>
    <p:sldLayoutId id="2147483671" r:id="rId9"/>
  </p:sldLayoutIdLst>
  <p:transition spd="med"/>
  <p:txStyles>
    <p:titleStyle>
      <a:lvl1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9pPr>
    </p:titleStyle>
    <p:bodyStyle>
      <a:lvl1pPr marL="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4572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9144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13716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18288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24917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29489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3406140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3863340" marR="0" indent="-20574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9pPr>
    </p:bodyStyle>
    <p:otherStyle>
      <a:lvl1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1pPr>
      <a:lvl2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2pPr>
      <a:lvl3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3pPr>
      <a:lvl4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4pPr>
      <a:lvl5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5pPr>
      <a:lvl6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6pPr>
      <a:lvl7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7pPr>
      <a:lvl8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8pPr>
      <a:lvl9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17235"/>
            <a:ext cx="9144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189"/>
            <a:r>
              <a:rPr lang="en-US" sz="2600" b="1" dirty="0">
                <a:solidFill>
                  <a:srgbClr val="01588E"/>
                </a:solidFill>
                <a:sym typeface="Calibri"/>
              </a:rPr>
              <a:t>AM/FM radio is the #1 mass reach audio medium with 65% of listening taking place out of home</a:t>
            </a:r>
          </a:p>
        </p:txBody>
      </p:sp>
      <p:sp>
        <p:nvSpPr>
          <p:cNvPr id="20" name="Shape 100"/>
          <p:cNvSpPr/>
          <p:nvPr/>
        </p:nvSpPr>
        <p:spPr>
          <a:xfrm>
            <a:off x="761075" y="1297324"/>
            <a:ext cx="3205276" cy="553994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74320" tIns="45718" rIns="91440" bIns="45718">
            <a:spAutoFit/>
          </a:bodyPr>
          <a:lstStyle/>
          <a:p>
            <a:pPr algn="ctr">
              <a:defRPr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lang="en-US" sz="1500" b="1" dirty="0">
                <a:solidFill>
                  <a:srgbClr val="2DA5D7"/>
                </a:solidFill>
              </a:rPr>
              <a:t>AM/FM radio has the highest ad-supported monthly reach</a:t>
            </a:r>
          </a:p>
        </p:txBody>
      </p:sp>
      <p:cxnSp>
        <p:nvCxnSpPr>
          <p:cNvPr id="23" name="Straight Connector 22"/>
          <p:cNvCxnSpPr>
            <a:cxnSpLocks/>
          </p:cNvCxnSpPr>
          <p:nvPr/>
        </p:nvCxnSpPr>
        <p:spPr>
          <a:xfrm>
            <a:off x="4572000" y="2675513"/>
            <a:ext cx="1" cy="301752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6" name="TextBox 15"/>
          <p:cNvSpPr txBox="1"/>
          <p:nvPr/>
        </p:nvSpPr>
        <p:spPr>
          <a:xfrm>
            <a:off x="7187562" y="6126052"/>
            <a:ext cx="1863129" cy="646327"/>
          </a:xfrm>
          <a:prstGeom prst="rect">
            <a:avLst/>
          </a:prstGeom>
          <a:noFill/>
          <a:ln w="28575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lvl="0" indent="0" algn="ctr" defTabSz="457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INSERT STATION LOGO HERE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entury Gothic"/>
              <a:ea typeface="+mn-ea"/>
              <a:cs typeface="+mn-cs"/>
              <a:sym typeface="Helvetica"/>
            </a:endParaRPr>
          </a:p>
        </p:txBody>
      </p:sp>
      <p:sp>
        <p:nvSpPr>
          <p:cNvPr id="30" name="TextBox 26"/>
          <p:cNvSpPr txBox="1">
            <a:spLocks noChangeArrowheads="1"/>
          </p:cNvSpPr>
          <p:nvPr/>
        </p:nvSpPr>
        <p:spPr bwMode="auto">
          <a:xfrm>
            <a:off x="24096" y="6466374"/>
            <a:ext cx="690500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defTabSz="342900" eaLnBrk="1" hangingPunct="1">
              <a:spcBef>
                <a:spcPct val="0"/>
              </a:spcBef>
              <a:spcAft>
                <a:spcPts val="900"/>
              </a:spcAft>
              <a:buNone/>
            </a:pPr>
            <a:r>
              <a:rPr lang="en-US" altLang="en-US" sz="800" kern="1200" dirty="0">
                <a:latin typeface="Century Gothic" panose="020B0502020202020204" pitchFamily="34" charset="0"/>
                <a:cs typeface="Verdana"/>
              </a:rPr>
              <a:t>Source: Left: Nielsen RADAR Q4 2022, Nielsen Scarborough USA+ Rel 2 2022, current 6 months; Right: Nielsen National Regional Database, Adults 18+ - Q4 2022 </a:t>
            </a:r>
            <a:r>
              <a:rPr lang="en-US" sz="800" dirty="0"/>
              <a:t>Audio Diary markets only - Q4 2022</a:t>
            </a:r>
            <a:endParaRPr lang="en-US" altLang="en-US" sz="800" kern="1200" dirty="0">
              <a:latin typeface="Century Gothic" panose="020B0502020202020204" pitchFamily="34" charset="0"/>
              <a:cs typeface="Verdana"/>
            </a:endParaRPr>
          </a:p>
        </p:txBody>
      </p:sp>
      <p:sp>
        <p:nvSpPr>
          <p:cNvPr id="5" name="Shape 100">
            <a:extLst>
              <a:ext uri="{FF2B5EF4-FFF2-40B4-BE49-F238E27FC236}">
                <a16:creationId xmlns:a16="http://schemas.microsoft.com/office/drawing/2014/main" id="{04F5AB41-F46B-2583-4999-168E17B3C332}"/>
              </a:ext>
            </a:extLst>
          </p:cNvPr>
          <p:cNvSpPr/>
          <p:nvPr/>
        </p:nvSpPr>
        <p:spPr>
          <a:xfrm>
            <a:off x="5019815" y="1297324"/>
            <a:ext cx="3440784" cy="553994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74320" tIns="45718" rIns="91440" bIns="45718">
            <a:spAutoFit/>
          </a:bodyPr>
          <a:lstStyle/>
          <a:p>
            <a:pPr algn="ctr">
              <a:defRPr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lang="en-US" sz="1500" b="1" dirty="0">
                <a:solidFill>
                  <a:srgbClr val="2DA5D7"/>
                </a:solidFill>
              </a:rPr>
              <a:t>Most AM/FM radio listening takes place out of the home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FA62531-1CE7-9C5A-C8AB-D94B9301AC35}"/>
              </a:ext>
            </a:extLst>
          </p:cNvPr>
          <p:cNvSpPr/>
          <p:nvPr/>
        </p:nvSpPr>
        <p:spPr>
          <a:xfrm>
            <a:off x="972862" y="1968914"/>
            <a:ext cx="2781702" cy="46166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 defTabSz="685800"/>
            <a:r>
              <a:rPr lang="en-US" sz="1200" b="1" dirty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</a:rPr>
              <a:t>Monthly % reach of ad-supported audio among adults 18+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16C823B-6EB7-C5E7-6729-4098C3FA125F}"/>
              </a:ext>
            </a:extLst>
          </p:cNvPr>
          <p:cNvSpPr/>
          <p:nvPr/>
        </p:nvSpPr>
        <p:spPr>
          <a:xfrm>
            <a:off x="5529332" y="1968914"/>
            <a:ext cx="2421751" cy="46166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 defTabSz="685800"/>
            <a:r>
              <a:rPr lang="en-US" sz="1200" b="1" dirty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</a:rPr>
              <a:t>% of all out of home listening by location, full week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A5C0932-554F-C715-55CB-71AE1F388651}"/>
              </a:ext>
            </a:extLst>
          </p:cNvPr>
          <p:cNvSpPr txBox="1"/>
          <p:nvPr/>
        </p:nvSpPr>
        <p:spPr>
          <a:xfrm>
            <a:off x="7998486" y="3251434"/>
            <a:ext cx="1037492" cy="20620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spc="0" normalizeH="0" baseline="0" dirty="0">
                <a:ln>
                  <a:noFill/>
                </a:ln>
                <a:solidFill>
                  <a:srgbClr val="2DA5D7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65% </a:t>
            </a:r>
            <a:r>
              <a:rPr kumimoji="0" lang="en-US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of AM/FM radio listening takes place out of home</a:t>
            </a:r>
          </a:p>
        </p:txBody>
      </p:sp>
      <p:sp>
        <p:nvSpPr>
          <p:cNvPr id="7" name="Left Brace 6">
            <a:extLst>
              <a:ext uri="{FF2B5EF4-FFF2-40B4-BE49-F238E27FC236}">
                <a16:creationId xmlns:a16="http://schemas.microsoft.com/office/drawing/2014/main" id="{DA9A7B67-8340-F70B-6629-BCDFE90DAAEE}"/>
              </a:ext>
            </a:extLst>
          </p:cNvPr>
          <p:cNvSpPr/>
          <p:nvPr/>
        </p:nvSpPr>
        <p:spPr>
          <a:xfrm flipH="1">
            <a:off x="7631426" y="2809465"/>
            <a:ext cx="353079" cy="2784361"/>
          </a:xfrm>
          <a:prstGeom prst="leftBrace">
            <a:avLst/>
          </a:prstGeom>
          <a:noFill/>
          <a:ln w="25400" cap="flat">
            <a:solidFill>
              <a:srgbClr val="2DA5D7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893F749-C645-FAE8-41E1-9C62DB180F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476" y="2463785"/>
            <a:ext cx="8352244" cy="3627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084121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Custom 11">
      <a:dk1>
        <a:srgbClr val="000000"/>
      </a:dk1>
      <a:lt1>
        <a:srgbClr val="FFFFFF"/>
      </a:lt1>
      <a:dk2>
        <a:srgbClr val="000000"/>
      </a:dk2>
      <a:lt2>
        <a:srgbClr val="004C93"/>
      </a:lt2>
      <a:accent1>
        <a:srgbClr val="01588E"/>
      </a:accent1>
      <a:accent2>
        <a:srgbClr val="0773B1"/>
      </a:accent2>
      <a:accent3>
        <a:srgbClr val="2DA5D7"/>
      </a:accent3>
      <a:accent4>
        <a:srgbClr val="FFFFFF"/>
      </a:accent4>
      <a:accent5>
        <a:srgbClr val="FFFFFF"/>
      </a:accent5>
      <a:accent6>
        <a:srgbClr val="808080"/>
      </a:accent6>
      <a:hlink>
        <a:srgbClr val="0000FF"/>
      </a:hlink>
      <a:folHlink>
        <a:srgbClr val="D000FF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C61A0"/>
      </a:accent1>
      <a:accent2>
        <a:srgbClr val="092851"/>
      </a:accent2>
      <a:accent3>
        <a:srgbClr val="0D3C7C"/>
      </a:accent3>
      <a:accent4>
        <a:srgbClr val="4E88CC"/>
      </a:accent4>
      <a:accent5>
        <a:srgbClr val="666666"/>
      </a:accent5>
      <a:accent6>
        <a:srgbClr val="B3B3B3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09C3985D1DC3E4E824BAA0B86201A01" ma:contentTypeVersion="18" ma:contentTypeDescription="Create a new document." ma:contentTypeScope="" ma:versionID="7876fbc07ac74876fb462f712a3c6edc">
  <xsd:schema xmlns:xsd="http://www.w3.org/2001/XMLSchema" xmlns:xs="http://www.w3.org/2001/XMLSchema" xmlns:p="http://schemas.microsoft.com/office/2006/metadata/properties" xmlns:ns1="http://schemas.microsoft.com/sharepoint/v3" xmlns:ns2="f66c9f24-4844-4d15-b9ba-64c15d203fe1" xmlns:ns3="6e074747-d357-474c-8ab5-9b9387a35920" targetNamespace="http://schemas.microsoft.com/office/2006/metadata/properties" ma:root="true" ma:fieldsID="b1b53e5cc9d4a25b8218d3f40168f8a3" ns1:_="" ns2:_="" ns3:_="">
    <xsd:import namespace="http://schemas.microsoft.com/sharepoint/v3"/>
    <xsd:import namespace="f66c9f24-4844-4d15-b9ba-64c15d203fe1"/>
    <xsd:import namespace="6e074747-d357-474c-8ab5-9b9387a3592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1:_ip_UnifiedCompliancePolicyProperties" minOccurs="0"/>
                <xsd:element ref="ns1:_ip_UnifiedCompliancePolicyUIAc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8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9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6c9f24-4844-4d15-b9ba-64c15d203fe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71ca1ffe-bf44-4fe8-9273-a40e5630668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e074747-d357-474c-8ab5-9b9387a35920" elementFormDefault="qualified">
    <xsd:import namespace="http://schemas.microsoft.com/office/2006/documentManagement/types"/>
    <xsd:import namespace="http://schemas.microsoft.com/office/infopath/2007/PartnerControls"/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497b5075-fe68-4b07-b307-3a9961afabf1}" ma:internalName="TaxCatchAll" ma:showField="CatchAllData" ma:web="6e074747-d357-474c-8ab5-9b9387a3592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lcf76f155ced4ddcb4097134ff3c332f xmlns="f66c9f24-4844-4d15-b9ba-64c15d203fe1">
      <Terms xmlns="http://schemas.microsoft.com/office/infopath/2007/PartnerControls"/>
    </lcf76f155ced4ddcb4097134ff3c332f>
    <TaxCatchAll xmlns="6e074747-d357-474c-8ab5-9b9387a35920" xsi:nil="true"/>
  </documentManagement>
</p:properties>
</file>

<file path=customXml/itemProps1.xml><?xml version="1.0" encoding="utf-8"?>
<ds:datastoreItem xmlns:ds="http://schemas.openxmlformats.org/officeDocument/2006/customXml" ds:itemID="{291C6B43-76E5-4715-9142-EB4FE03EC34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f66c9f24-4844-4d15-b9ba-64c15d203fe1"/>
    <ds:schemaRef ds:uri="6e074747-d357-474c-8ab5-9b9387a3592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A4E44F5-27AA-4079-B973-696EDA99E68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4162077-F310-4C05-A296-16BE9B56824B}">
  <ds:schemaRefs>
    <ds:schemaRef ds:uri="http://schemas.microsoft.com/sharepoint/v3"/>
    <ds:schemaRef ds:uri="f66c9f24-4844-4d15-b9ba-64c15d203fe1"/>
    <ds:schemaRef ds:uri="http://purl.org/dc/dcmitype/"/>
    <ds:schemaRef ds:uri="http://purl.org/dc/terms/"/>
    <ds:schemaRef ds:uri="http://www.w3.org/XML/1998/namespace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6e074747-d357-474c-8ab5-9b9387a35920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Grid.thmx</Template>
  <TotalTime>14388</TotalTime>
  <Words>124</Words>
  <Application>Microsoft Office PowerPoint</Application>
  <PresentationFormat>On-screen Show (4:3)</PresentationFormat>
  <Paragraphs>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ＭＳ Ｐゴシック</vt:lpstr>
      <vt:lpstr>Arial</vt:lpstr>
      <vt:lpstr>Calibri</vt:lpstr>
      <vt:lpstr>Century Gothic</vt:lpstr>
      <vt:lpstr>Helvetica</vt:lpstr>
      <vt:lpstr>Verdana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Shoshana Shapiro</dc:creator>
  <cp:lastModifiedBy>Lauren</cp:lastModifiedBy>
  <cp:revision>572</cp:revision>
  <cp:lastPrinted>2022-05-10T16:13:47Z</cp:lastPrinted>
  <dcterms:modified xsi:type="dcterms:W3CDTF">2023-06-23T14:06:31Z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0x010100709C3985D1DC3E4E824BAA0B86201A01</vt:lpwstr>
  </property>
  <property fmtid="{D5CDD505-2E9C-101B-9397-08002B2CF9AE}" pid="3" name="Order">
    <vt:r8>4864000</vt:r8>
  </property>
  <property fmtid="{D5CDD505-2E9C-101B-9397-08002B2CF9AE}" pid="4" name="MediaServiceImageTags">
    <vt:lpwstr/>
  </property>
</Properties>
</file>