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469" r:id="rId5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457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 pos="287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oshana Shapiro" initials="SS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DA5D7"/>
    <a:srgbClr val="003463"/>
    <a:srgbClr val="FFFFFF"/>
    <a:srgbClr val="01588E"/>
    <a:srgbClr val="0770B1"/>
    <a:srgbClr val="1F8EC5"/>
    <a:srgbClr val="000000"/>
    <a:srgbClr val="929191"/>
    <a:srgbClr val="666666"/>
    <a:srgbClr val="004C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D1DF"/>
          </a:solidFill>
        </a:fill>
      </a:tcStyle>
    </a:wholeTbl>
    <a:band2H>
      <a:tcTxStyle/>
      <a:tcStyle>
        <a:tcBdr/>
        <a:fill>
          <a:solidFill>
            <a:srgbClr val="E7EA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DD6"/>
          </a:solidFill>
        </a:fill>
      </a:tcStyle>
    </a:wholeTbl>
    <a:band2H>
      <a:tcTxStyle/>
      <a:tcStyle>
        <a:tcBdr/>
        <a:fill>
          <a:solidFill>
            <a:srgbClr val="E6E7EC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4E4E4"/>
          </a:solidFill>
        </a:fill>
      </a:tcStyle>
    </a:wholeTbl>
    <a:band2H>
      <a:tcTxStyle/>
      <a:tcStyle>
        <a:tcBdr/>
        <a:fill>
          <a:solidFill>
            <a:srgbClr val="F2F2F2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25" autoAdjust="0"/>
    <p:restoredTop sz="94246" autoAdjust="0"/>
  </p:normalViewPr>
  <p:slideViewPr>
    <p:cSldViewPr snapToGrid="0" snapToObjects="1">
      <p:cViewPr varScale="1">
        <p:scale>
          <a:sx n="63" d="100"/>
          <a:sy n="63" d="100"/>
        </p:scale>
        <p:origin x="1332" y="64"/>
      </p:cViewPr>
      <p:guideLst>
        <p:guide orient="horz"/>
        <p:guide pos="287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680"/>
    </p:cViewPr>
  </p:sorterViewPr>
  <p:notesViewPr>
    <p:cSldViewPr snapToGrid="0" snapToObjects="1">
      <p:cViewPr varScale="1">
        <p:scale>
          <a:sx n="114" d="100"/>
          <a:sy n="114" d="100"/>
        </p:scale>
        <p:origin x="-5336" y="-10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414" y="1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/>
          <a:lstStyle>
            <a:lvl1pPr algn="r">
              <a:defRPr sz="1100"/>
            </a:lvl1pPr>
          </a:lstStyle>
          <a:p>
            <a:fld id="{661F8516-2899-B645-A02E-84909ADB0A76}" type="datetimeFigureOut">
              <a:rPr lang="en-US" smtClean="0"/>
              <a:t>3/22/2023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894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 anchor="b"/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414" y="8685894"/>
            <a:ext cx="2972098" cy="456595"/>
          </a:xfrm>
          <a:prstGeom prst="rect">
            <a:avLst/>
          </a:prstGeom>
        </p:spPr>
        <p:txBody>
          <a:bodyPr vert="horz" lIns="86493" tIns="43247" rIns="86493" bIns="43247" rtlCol="0" anchor="b"/>
          <a:lstStyle>
            <a:lvl1pPr algn="r">
              <a:defRPr sz="1100"/>
            </a:lvl1pPr>
          </a:lstStyle>
          <a:p>
            <a:fld id="{E0A25E00-2D9F-B043-A07D-560D63B3E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0497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>
            <a:spLocks noGrp="1" noRot="1" noChangeAspec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prstGeom prst="rect">
            <a:avLst/>
          </a:prstGeom>
        </p:spPr>
        <p:txBody>
          <a:bodyPr lIns="91418" tIns="45710" rIns="91418" bIns="45710"/>
          <a:lstStyle/>
          <a:p>
            <a:endParaRPr/>
          </a:p>
        </p:txBody>
      </p:sp>
      <p:sp>
        <p:nvSpPr>
          <p:cNvPr id="95" name="Shape 9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lIns="91418" tIns="45710" rIns="91418" bIns="4571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41518074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1200">
        <a:latin typeface="+mn-lt"/>
        <a:ea typeface="+mn-ea"/>
        <a:cs typeface="+mn-cs"/>
        <a:sym typeface="Calibri"/>
      </a:defRPr>
    </a:lvl1pPr>
    <a:lvl2pPr indent="228600" defTabSz="457200" latinLnBrk="0">
      <a:defRPr sz="1200">
        <a:latin typeface="+mn-lt"/>
        <a:ea typeface="+mn-ea"/>
        <a:cs typeface="+mn-cs"/>
        <a:sym typeface="Calibri"/>
      </a:defRPr>
    </a:lvl2pPr>
    <a:lvl3pPr indent="457200" defTabSz="457200" latinLnBrk="0">
      <a:defRPr sz="1200">
        <a:latin typeface="+mn-lt"/>
        <a:ea typeface="+mn-ea"/>
        <a:cs typeface="+mn-cs"/>
        <a:sym typeface="Calibri"/>
      </a:defRPr>
    </a:lvl3pPr>
    <a:lvl4pPr indent="685800" defTabSz="457200" latinLnBrk="0">
      <a:defRPr sz="1200">
        <a:latin typeface="+mn-lt"/>
        <a:ea typeface="+mn-ea"/>
        <a:cs typeface="+mn-cs"/>
        <a:sym typeface="Calibri"/>
      </a:defRPr>
    </a:lvl4pPr>
    <a:lvl5pPr indent="914400" defTabSz="457200" latinLnBrk="0">
      <a:defRPr sz="1200">
        <a:latin typeface="+mn-lt"/>
        <a:ea typeface="+mn-ea"/>
        <a:cs typeface="+mn-cs"/>
        <a:sym typeface="Calibri"/>
      </a:defRPr>
    </a:lvl5pPr>
    <a:lvl6pPr indent="1143000" defTabSz="457200" latinLnBrk="0">
      <a:defRPr sz="1200">
        <a:latin typeface="+mn-lt"/>
        <a:ea typeface="+mn-ea"/>
        <a:cs typeface="+mn-cs"/>
        <a:sym typeface="Calibri"/>
      </a:defRPr>
    </a:lvl6pPr>
    <a:lvl7pPr indent="1371600" defTabSz="457200" latinLnBrk="0">
      <a:defRPr sz="1200">
        <a:latin typeface="+mn-lt"/>
        <a:ea typeface="+mn-ea"/>
        <a:cs typeface="+mn-cs"/>
        <a:sym typeface="Calibri"/>
      </a:defRPr>
    </a:lvl7pPr>
    <a:lvl8pPr indent="1600200" defTabSz="457200" latinLnBrk="0">
      <a:defRPr sz="1200">
        <a:latin typeface="+mn-lt"/>
        <a:ea typeface="+mn-ea"/>
        <a:cs typeface="+mn-cs"/>
        <a:sym typeface="Calibri"/>
      </a:defRPr>
    </a:lvl8pPr>
    <a:lvl9pPr indent="1828800" defTabSz="4572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19620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-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verImage_10x75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536" y="-1"/>
            <a:ext cx="6125608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426513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Whit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3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12" name="Picture 11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319495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Blue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3" name="Straight Connector 2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2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13" name="Shape 3"/>
          <p:cNvSpPr>
            <a:spLocks noGrp="1"/>
          </p:cNvSpPr>
          <p:nvPr>
            <p:ph idx="1"/>
          </p:nvPr>
        </p:nvSpPr>
        <p:spPr>
          <a:xfrm>
            <a:off x="407988" y="1333500"/>
            <a:ext cx="8443912" cy="4792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2402679088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Info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image1.jpeg" descr="Blu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" y="1202266"/>
            <a:ext cx="9144004" cy="5068625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image20.jpeg" descr="Image15.jpg"/>
          <p:cNvPicPr>
            <a:picLocks noChangeAspect="1"/>
          </p:cNvPicPr>
          <p:nvPr userDrawn="1"/>
        </p:nvPicPr>
        <p:blipFill rotWithShape="1">
          <a:blip r:embed="rId3"/>
          <a:srcRect l="9035" t="5914" r="1465"/>
          <a:stretch/>
        </p:blipFill>
        <p:spPr>
          <a:xfrm>
            <a:off x="-1" y="1202266"/>
            <a:ext cx="9144001" cy="5080001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0"/>
          </p:nvPr>
        </p:nvSpPr>
        <p:spPr>
          <a:xfrm>
            <a:off x="377826" y="1422400"/>
            <a:ext cx="8423275" cy="4639733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hape 2"/>
          <p:cNvSpPr>
            <a:spLocks noGrp="1"/>
          </p:cNvSpPr>
          <p:nvPr>
            <p:ph type="title"/>
          </p:nvPr>
        </p:nvSpPr>
        <p:spPr>
          <a:xfrm>
            <a:off x="407988" y="274639"/>
            <a:ext cx="8443912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>
              <a:defRPr sz="3200"/>
            </a:lvl1pPr>
          </a:lstStyle>
          <a:p>
            <a:r>
              <a:rPr dirty="0"/>
              <a:t>Title Text</a:t>
            </a:r>
          </a:p>
        </p:txBody>
      </p:sp>
      <p:pic>
        <p:nvPicPr>
          <p:cNvPr id="9" name="Picture 8" descr="CRSG_DCM-Horizontal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43071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5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20" r="12521"/>
          <a:stretch>
            <a:fillRect/>
          </a:stretch>
        </p:blipFill>
        <p:spPr bwMode="auto">
          <a:xfrm>
            <a:off x="-1588" y="0"/>
            <a:ext cx="9145588" cy="688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cxnSp>
        <p:nvCxnSpPr>
          <p:cNvPr id="8" name="Straight Connector 7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7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CRSG_DCM-Horizontal-Whit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3309" y="6475741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081929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ground Only - No Text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umulus-WhiteBKG.jpg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741"/>
          <a:stretch/>
        </p:blipFill>
        <p:spPr>
          <a:xfrm>
            <a:off x="1" y="5537200"/>
            <a:ext cx="9135879" cy="1320800"/>
          </a:xfrm>
          <a:prstGeom prst="rect">
            <a:avLst/>
          </a:prstGeom>
        </p:spPr>
      </p:pic>
      <p:cxnSp>
        <p:nvCxnSpPr>
          <p:cNvPr id="5" name="Straight Connector 4"/>
          <p:cNvCxnSpPr/>
          <p:nvPr userDrawn="1"/>
        </p:nvCxnSpPr>
        <p:spPr>
          <a:xfrm>
            <a:off x="-1588" y="1231900"/>
            <a:ext cx="9145588" cy="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" name="Shape 13"/>
          <p:cNvSpPr txBox="1">
            <a:spLocks/>
          </p:cNvSpPr>
          <p:nvPr userDrawn="1"/>
        </p:nvSpPr>
        <p:spPr>
          <a:xfrm>
            <a:off x="8718022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 descr="CRSG_DCM-Horizontal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083" y="6448720"/>
            <a:ext cx="959990" cy="321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192776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 #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lue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" y="0"/>
            <a:ext cx="9144000" cy="6858000"/>
          </a:xfrm>
          <a:prstGeom prst="rect">
            <a:avLst/>
          </a:prstGeom>
        </p:spPr>
      </p:pic>
      <p:pic>
        <p:nvPicPr>
          <p:cNvPr id="8" name="Picture 7" descr="Cumulus_Curve2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93" y="-2"/>
            <a:ext cx="6125608" cy="6858001"/>
          </a:xfrm>
          <a:prstGeom prst="rect">
            <a:avLst/>
          </a:prstGeom>
        </p:spPr>
      </p:pic>
      <p:sp>
        <p:nvSpPr>
          <p:cNvPr id="11" name="Shape 2"/>
          <p:cNvSpPr>
            <a:spLocks noGrp="1"/>
          </p:cNvSpPr>
          <p:nvPr>
            <p:ph type="title"/>
          </p:nvPr>
        </p:nvSpPr>
        <p:spPr>
          <a:xfrm>
            <a:off x="4762500" y="2715420"/>
            <a:ext cx="3708400" cy="7921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Autofit/>
          </a:bodyPr>
          <a:lstStyle>
            <a:lvl1pPr>
              <a:defRPr sz="5400"/>
            </a:lvl1pPr>
          </a:lstStyle>
          <a:p>
            <a:r>
              <a:rPr dirty="0"/>
              <a:t>Title Text</a:t>
            </a:r>
          </a:p>
        </p:txBody>
      </p:sp>
      <p:sp>
        <p:nvSpPr>
          <p:cNvPr id="9" name="Shape 13"/>
          <p:cNvSpPr txBox="1">
            <a:spLocks/>
          </p:cNvSpPr>
          <p:nvPr userDrawn="1"/>
        </p:nvSpPr>
        <p:spPr>
          <a:xfrm>
            <a:off x="0" y="6441999"/>
            <a:ext cx="425978" cy="261606"/>
          </a:xfrm>
          <a:prstGeom prst="rect">
            <a:avLst/>
          </a:prstGeom>
          <a:ln w="12700">
            <a:miter lim="400000"/>
          </a:ln>
        </p:spPr>
        <p:txBody>
          <a:bodyPr wrap="square" lIns="45718" tIns="45718" rIns="45718" bIns="45718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cap="none" spc="0" normalizeH="0" baseline="0">
                <a:ln>
                  <a:noFill/>
                </a:ln>
                <a:solidFill>
                  <a:schemeClr val="bg1">
                    <a:lumMod val="75000"/>
                  </a:schemeClr>
                </a:solidFill>
                <a:effectLst/>
                <a:uFillTx/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2pPr>
            <a:lvl3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3pPr>
            <a:lvl4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4pPr>
            <a:lvl5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5pPr>
            <a:lvl6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6pPr>
            <a:lvl7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7pPr>
            <a:lvl8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8pPr>
            <a:lvl9pPr marL="0" marR="0" indent="0" algn="l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defRPr>
            </a:lvl9pPr>
          </a:lstStyle>
          <a:p>
            <a:pPr algn="r"/>
            <a:fld id="{86CB4B4D-7CA3-9044-876B-883B54F8677D}" type="slidenum">
              <a:rPr lang="en-US" smtClean="0"/>
              <a:pPr algn="r"/>
              <a:t>‹#›</a:t>
            </a:fld>
            <a:endParaRPr lang="en-US" dirty="0"/>
          </a:p>
        </p:txBody>
      </p:sp>
      <p:pic>
        <p:nvPicPr>
          <p:cNvPr id="12" name="Picture 11" descr="CRSG_DCM-Horizontal-White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30" y="6425229"/>
            <a:ext cx="1006055" cy="27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243341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 - Thank You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20.jpeg" descr="Image15.jpg"/>
          <p:cNvPicPr>
            <a:picLocks noChangeAspect="1"/>
          </p:cNvPicPr>
          <p:nvPr userDrawn="1"/>
        </p:nvPicPr>
        <p:blipFill rotWithShape="1">
          <a:blip r:embed="rId2"/>
          <a:srcRect l="9035" t="5914" r="1465"/>
          <a:stretch/>
        </p:blipFill>
        <p:spPr>
          <a:xfrm>
            <a:off x="-1" y="1206500"/>
            <a:ext cx="9144001" cy="50800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208405415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BLANK NO COPY OR ARTWO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182241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rPr dirty="0"/>
              <a:t>Body Level One</a:t>
            </a:r>
          </a:p>
          <a:p>
            <a:pPr lvl="1"/>
            <a:r>
              <a:rPr dirty="0"/>
              <a:t>Body Level Two</a:t>
            </a:r>
          </a:p>
          <a:p>
            <a:pPr lvl="2"/>
            <a:r>
              <a:rPr dirty="0"/>
              <a:t>Body Level Three</a:t>
            </a:r>
          </a:p>
          <a:p>
            <a:pPr lvl="3"/>
            <a:r>
              <a:rPr dirty="0"/>
              <a:t>Body Level Four</a:t>
            </a:r>
          </a:p>
          <a:p>
            <a:pPr lvl="4"/>
            <a:r>
              <a:rPr dirty="0"/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6553200" y="6356353"/>
            <a:ext cx="264733" cy="261606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>
            <a:lvl1pPr>
              <a:defRPr sz="1100">
                <a:latin typeface="Century Gothic"/>
                <a:ea typeface="Century Gothic"/>
                <a:cs typeface="Century Gothic"/>
                <a:sym typeface="Century Gothic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68" r:id="rId2"/>
    <p:sldLayoutId id="2147483670" r:id="rId3"/>
    <p:sldLayoutId id="2147483675" r:id="rId4"/>
    <p:sldLayoutId id="2147483673" r:id="rId5"/>
    <p:sldLayoutId id="2147483672" r:id="rId6"/>
    <p:sldLayoutId id="2147483674" r:id="rId7"/>
    <p:sldLayoutId id="2147483676" r:id="rId8"/>
    <p:sldLayoutId id="2147483671" r:id="rId9"/>
  </p:sldLayoutIdLst>
  <p:transition spd="med"/>
  <p:txStyles>
    <p:titleStyle>
      <a:lvl1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0" marR="0" indent="0" algn="ctr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chemeClr val="accent1"/>
          </a:solidFill>
          <a:uFillTx/>
          <a:latin typeface="Century Gothic"/>
          <a:ea typeface="Century Gothic"/>
          <a:cs typeface="Century Gothic"/>
          <a:sym typeface="Century Gothic"/>
        </a:defRPr>
      </a:lvl9pPr>
    </p:titleStyle>
    <p:bodyStyle>
      <a:lvl1pPr marL="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1pPr>
      <a:lvl2pPr marL="4572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2pPr>
      <a:lvl3pPr marL="9144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3pPr>
      <a:lvl4pPr marL="13716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4pPr>
      <a:lvl5pPr marL="1828800" marR="0" indent="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None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5pPr>
      <a:lvl6pPr marL="24917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6pPr>
      <a:lvl7pPr marL="2948938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7pPr>
      <a:lvl8pPr marL="3406140" marR="0" indent="-205738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8pPr>
      <a:lvl9pPr marL="3863340" marR="0" indent="-205740" algn="l" defTabSz="457200" rtl="0" latinLnBrk="0">
        <a:lnSpc>
          <a:spcPct val="100000"/>
        </a:lnSpc>
        <a:spcBef>
          <a:spcPts val="4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000000"/>
          </a:solidFill>
          <a:uFillTx/>
          <a:latin typeface="Century Gothic"/>
          <a:ea typeface="Century Gothic"/>
          <a:cs typeface="Century Gothic"/>
          <a:sym typeface="Century Gothic"/>
        </a:defRPr>
      </a:lvl9pPr>
    </p:bodyStyle>
    <p:otherStyle>
      <a:lvl1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1pPr>
      <a:lvl2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2pPr>
      <a:lvl3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3pPr>
      <a:lvl4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4pPr>
      <a:lvl5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5pPr>
      <a:lvl6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6pPr>
      <a:lvl7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7pPr>
      <a:lvl8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8pPr>
      <a:lvl9pPr marL="0" marR="0" indent="0" algn="l" defTabSz="457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entury Gothic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94836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189"/>
            <a:r>
              <a:rPr lang="en-US" sz="2000" b="1" dirty="0">
                <a:solidFill>
                  <a:srgbClr val="01588E"/>
                </a:solidFill>
                <a:sym typeface="Calibri"/>
              </a:rPr>
              <a:t>Edison’s “Share Of Ear” Q4 2022: AM/FM Radio Dominates Ad-Supported Time Spent And </a:t>
            </a:r>
            <a:r>
              <a:rPr lang="en-US" sz="2000" b="1" dirty="0">
                <a:solidFill>
                  <a:srgbClr val="01588E"/>
                </a:solidFill>
              </a:rPr>
              <a:t>Streaming Is Now 20% Of AM/FM Radio Listening</a:t>
            </a:r>
            <a:endParaRPr lang="en-US" sz="2000" b="1" dirty="0">
              <a:solidFill>
                <a:srgbClr val="01588E"/>
              </a:solidFill>
              <a:sym typeface="Calibri"/>
            </a:endParaRPr>
          </a:p>
        </p:txBody>
      </p:sp>
      <p:sp>
        <p:nvSpPr>
          <p:cNvPr id="20" name="Shape 100"/>
          <p:cNvSpPr/>
          <p:nvPr/>
        </p:nvSpPr>
        <p:spPr>
          <a:xfrm>
            <a:off x="2917662" y="1247210"/>
            <a:ext cx="3120590" cy="553994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74320" tIns="45718" rIns="91440" bIns="45718">
            <a:spAutoFit/>
          </a:bodyPr>
          <a:lstStyle/>
          <a:p>
            <a:pPr algn="ctr">
              <a:defRPr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lang="en-US" sz="1500" b="1" dirty="0">
                <a:solidFill>
                  <a:srgbClr val="2DA5D7"/>
                </a:solidFill>
              </a:rPr>
              <a:t>In the car, AM/FM radio rules ad-supported audio</a:t>
            </a:r>
          </a:p>
        </p:txBody>
      </p:sp>
      <p:cxnSp>
        <p:nvCxnSpPr>
          <p:cNvPr id="23" name="Straight Connector 22"/>
          <p:cNvCxnSpPr/>
          <p:nvPr/>
        </p:nvCxnSpPr>
        <p:spPr>
          <a:xfrm>
            <a:off x="2980045" y="2675513"/>
            <a:ext cx="1" cy="301752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4" name="Straight Connector 23"/>
          <p:cNvCxnSpPr/>
          <p:nvPr/>
        </p:nvCxnSpPr>
        <p:spPr>
          <a:xfrm>
            <a:off x="5987266" y="2615510"/>
            <a:ext cx="1" cy="3017520"/>
          </a:xfrm>
          <a:prstGeom prst="line">
            <a:avLst/>
          </a:prstGeom>
          <a:noFill/>
          <a:ln w="25400" cap="flat">
            <a:solidFill>
              <a:schemeClr val="bg1">
                <a:lumMod val="85000"/>
              </a:schemeClr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6" name="TextBox 15"/>
          <p:cNvSpPr txBox="1"/>
          <p:nvPr/>
        </p:nvSpPr>
        <p:spPr>
          <a:xfrm>
            <a:off x="7187562" y="6126052"/>
            <a:ext cx="1863129" cy="646327"/>
          </a:xfrm>
          <a:prstGeom prst="rect">
            <a:avLst/>
          </a:prstGeom>
          <a:noFill/>
          <a:ln w="28575" cap="flat">
            <a:solidFill>
              <a:srgbClr val="FF0000"/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lvl="0" indent="0" algn="ctr" defTabSz="457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INSERT STATION LOGO HERE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entury Gothic"/>
              <a:ea typeface="+mn-ea"/>
              <a:cs typeface="+mn-cs"/>
              <a:sym typeface="Helvetica"/>
            </a:endParaRPr>
          </a:p>
        </p:txBody>
      </p:sp>
      <p:sp>
        <p:nvSpPr>
          <p:cNvPr id="30" name="TextBox 26"/>
          <p:cNvSpPr txBox="1">
            <a:spLocks noChangeArrowheads="1"/>
          </p:cNvSpPr>
          <p:nvPr/>
        </p:nvSpPr>
        <p:spPr bwMode="auto">
          <a:xfrm>
            <a:off x="24097" y="6385583"/>
            <a:ext cx="675377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defTabSz="342900" eaLnBrk="1" hangingPunct="1">
              <a:spcBef>
                <a:spcPct val="0"/>
              </a:spcBef>
              <a:spcAft>
                <a:spcPts val="900"/>
              </a:spcAft>
              <a:buNone/>
            </a:pPr>
            <a:r>
              <a:rPr lang="en-US" altLang="en-US" sz="800" kern="1200" dirty="0">
                <a:latin typeface="Century Gothic" panose="020B0502020202020204" pitchFamily="34" charset="0"/>
                <a:cs typeface="Verdana"/>
              </a:rPr>
              <a:t>Source: Left: Edison Research, "Share of Ear,” Q1-Q4 2022. Persons 18+; SiriusXM: Ad-Supported: Spoken Word. Ad-Free: Music. Middle: Edison Research, "Share of Ear,” Q1-Q4 2022. Persons 18+, in the car; SiriusXM: Ad-supported: Spoken Word. Ad-free: Music; Percentages may not add up to 100 due to rounding. Right: Edison Research, "Share of Ear,” Q4 2017-Q4 2022; Persons 25-54.</a:t>
            </a:r>
          </a:p>
        </p:txBody>
      </p:sp>
      <p:sp>
        <p:nvSpPr>
          <p:cNvPr id="22" name="Shape 100"/>
          <p:cNvSpPr/>
          <p:nvPr/>
        </p:nvSpPr>
        <p:spPr>
          <a:xfrm>
            <a:off x="24097" y="1247210"/>
            <a:ext cx="2824001" cy="553994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74320" tIns="45718" rIns="91440" bIns="45718">
            <a:spAutoFit/>
          </a:bodyPr>
          <a:lstStyle/>
          <a:p>
            <a:pPr algn="ctr">
              <a:defRPr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lang="en-US" sz="1500" b="1" dirty="0">
                <a:solidFill>
                  <a:srgbClr val="2DA5D7"/>
                </a:solidFill>
              </a:rPr>
              <a:t>AM/FM radio dominates</a:t>
            </a:r>
            <a:br>
              <a:rPr lang="en-US" sz="1500" b="1" dirty="0">
                <a:solidFill>
                  <a:srgbClr val="2DA5D7"/>
                </a:solidFill>
              </a:rPr>
            </a:br>
            <a:r>
              <a:rPr lang="en-US" sz="1500" b="1" dirty="0">
                <a:solidFill>
                  <a:srgbClr val="2DA5D7"/>
                </a:solidFill>
              </a:rPr>
              <a:t>ad-supported audio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EF21AD4-2655-B9A2-3962-4515105BF4DA}"/>
              </a:ext>
            </a:extLst>
          </p:cNvPr>
          <p:cNvSpPr txBox="1"/>
          <p:nvPr/>
        </p:nvSpPr>
        <p:spPr>
          <a:xfrm>
            <a:off x="273102" y="1982019"/>
            <a:ext cx="2315863" cy="43088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 defTabSz="685800">
              <a:defRPr/>
            </a:pPr>
            <a:r>
              <a:rPr lang="en-US" sz="1050" b="1" dirty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Share of ad-supported audio time spent among persons 18+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68E12C2-0DEB-C63C-8A85-177F25711B19}"/>
              </a:ext>
            </a:extLst>
          </p:cNvPr>
          <p:cNvSpPr txBox="1"/>
          <p:nvPr/>
        </p:nvSpPr>
        <p:spPr>
          <a:xfrm>
            <a:off x="3135856" y="1993336"/>
            <a:ext cx="2684202" cy="41549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 defTabSz="685800">
              <a:defRPr/>
            </a:pPr>
            <a:r>
              <a:rPr lang="en-US" sz="1050" b="1" dirty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AM/FM radio’s share of ad-supported audio in the car among persons 18+</a:t>
            </a:r>
          </a:p>
        </p:txBody>
      </p:sp>
      <p:sp>
        <p:nvSpPr>
          <p:cNvPr id="5" name="Shape 100">
            <a:extLst>
              <a:ext uri="{FF2B5EF4-FFF2-40B4-BE49-F238E27FC236}">
                <a16:creationId xmlns:a16="http://schemas.microsoft.com/office/drawing/2014/main" id="{04F5AB41-F46B-2583-4999-168E17B3C332}"/>
              </a:ext>
            </a:extLst>
          </p:cNvPr>
          <p:cNvSpPr/>
          <p:nvPr/>
        </p:nvSpPr>
        <p:spPr>
          <a:xfrm>
            <a:off x="5801568" y="1016378"/>
            <a:ext cx="3322785" cy="1015659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74320" tIns="45718" rIns="91440" bIns="45718">
            <a:spAutoFit/>
          </a:bodyPr>
          <a:lstStyle/>
          <a:p>
            <a:pPr algn="ctr">
              <a:defRPr>
                <a:solidFill>
                  <a:schemeClr val="accen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pPr>
            <a:r>
              <a:rPr lang="en-US" sz="1500" b="1" dirty="0">
                <a:solidFill>
                  <a:srgbClr val="2DA5D7"/>
                </a:solidFill>
              </a:rPr>
              <a:t>Streaming surges as a percentage of total AM/FM radio listening; 20% of 25-54 listening occurs via streaming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A536417-5B09-C811-046A-71505012D547}"/>
              </a:ext>
            </a:extLst>
          </p:cNvPr>
          <p:cNvSpPr txBox="1"/>
          <p:nvPr/>
        </p:nvSpPr>
        <p:spPr>
          <a:xfrm>
            <a:off x="6197325" y="2114680"/>
            <a:ext cx="2684202" cy="73866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ctr" defTabSz="685800">
              <a:defRPr/>
            </a:pPr>
            <a:r>
              <a:rPr lang="en-US" sz="1050" b="1" dirty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Share of audio time spent between over-the-air AM/FM radio listening and digital streaming AM/FM radio listening, persons 25-54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7928569-5611-40BA-8C29-1257DE9814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102" y="2615510"/>
            <a:ext cx="8693649" cy="3401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084121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Custom 11">
      <a:dk1>
        <a:srgbClr val="000000"/>
      </a:dk1>
      <a:lt1>
        <a:srgbClr val="FFFFFF"/>
      </a:lt1>
      <a:dk2>
        <a:srgbClr val="000000"/>
      </a:dk2>
      <a:lt2>
        <a:srgbClr val="004C93"/>
      </a:lt2>
      <a:accent1>
        <a:srgbClr val="01588E"/>
      </a:accent1>
      <a:accent2>
        <a:srgbClr val="0773B1"/>
      </a:accent2>
      <a:accent3>
        <a:srgbClr val="2DA5D7"/>
      </a:accent3>
      <a:accent4>
        <a:srgbClr val="FFFFFF"/>
      </a:accent4>
      <a:accent5>
        <a:srgbClr val="FFFFFF"/>
      </a:accent5>
      <a:accent6>
        <a:srgbClr val="808080"/>
      </a:accent6>
      <a:hlink>
        <a:srgbClr val="0000FF"/>
      </a:hlink>
      <a:folHlink>
        <a:srgbClr val="D000FF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C61A0"/>
      </a:accent1>
      <a:accent2>
        <a:srgbClr val="092851"/>
      </a:accent2>
      <a:accent3>
        <a:srgbClr val="0D3C7C"/>
      </a:accent3>
      <a:accent4>
        <a:srgbClr val="4E88CC"/>
      </a:accent4>
      <a:accent5>
        <a:srgbClr val="666666"/>
      </a:accent5>
      <a:accent6>
        <a:srgbClr val="B3B3B3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09C3985D1DC3E4E824BAA0B86201A01" ma:contentTypeVersion="18" ma:contentTypeDescription="Create a new document." ma:contentTypeScope="" ma:versionID="7876fbc07ac74876fb462f712a3c6edc">
  <xsd:schema xmlns:xsd="http://www.w3.org/2001/XMLSchema" xmlns:xs="http://www.w3.org/2001/XMLSchema" xmlns:p="http://schemas.microsoft.com/office/2006/metadata/properties" xmlns:ns1="http://schemas.microsoft.com/sharepoint/v3" xmlns:ns2="f66c9f24-4844-4d15-b9ba-64c15d203fe1" xmlns:ns3="6e074747-d357-474c-8ab5-9b9387a35920" targetNamespace="http://schemas.microsoft.com/office/2006/metadata/properties" ma:root="true" ma:fieldsID="b1b53e5cc9d4a25b8218d3f40168f8a3" ns1:_="" ns2:_="" ns3:_="">
    <xsd:import namespace="http://schemas.microsoft.com/sharepoint/v3"/>
    <xsd:import namespace="f66c9f24-4844-4d15-b9ba-64c15d203fe1"/>
    <xsd:import namespace="6e074747-d357-474c-8ab5-9b9387a3592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1:_ip_UnifiedCompliancePolicyProperties" minOccurs="0"/>
                <xsd:element ref="ns1:_ip_UnifiedCompliancePolicyUIAc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8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9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6c9f24-4844-4d15-b9ba-64c15d203fe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71ca1ffe-bf44-4fe8-9273-a40e5630668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074747-d357-474c-8ab5-9b9387a35920" elementFormDefault="qualified">
    <xsd:import namespace="http://schemas.microsoft.com/office/2006/documentManagement/types"/>
    <xsd:import namespace="http://schemas.microsoft.com/office/infopath/2007/PartnerControls"/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497b5075-fe68-4b07-b307-3a9961afabf1}" ma:internalName="TaxCatchAll" ma:showField="CatchAllData" ma:web="6e074747-d357-474c-8ab5-9b9387a3592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lcf76f155ced4ddcb4097134ff3c332f xmlns="f66c9f24-4844-4d15-b9ba-64c15d203fe1">
      <Terms xmlns="http://schemas.microsoft.com/office/infopath/2007/PartnerControls"/>
    </lcf76f155ced4ddcb4097134ff3c332f>
    <TaxCatchAll xmlns="6e074747-d357-474c-8ab5-9b9387a35920" xsi:nil="true"/>
  </documentManagement>
</p:properties>
</file>

<file path=customXml/itemProps1.xml><?xml version="1.0" encoding="utf-8"?>
<ds:datastoreItem xmlns:ds="http://schemas.openxmlformats.org/officeDocument/2006/customXml" ds:itemID="{DA4E44F5-27AA-4079-B973-696EDA99E68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91C6B43-76E5-4715-9142-EB4FE03EC34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f66c9f24-4844-4d15-b9ba-64c15d203fe1"/>
    <ds:schemaRef ds:uri="6e074747-d357-474c-8ab5-9b9387a3592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4162077-F310-4C05-A296-16BE9B56824B}">
  <ds:schemaRefs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http://schemas.openxmlformats.org/package/2006/metadata/core-properties"/>
    <ds:schemaRef ds:uri="http://schemas.microsoft.com/sharepoint/v3"/>
    <ds:schemaRef ds:uri="f66c9f24-4844-4d15-b9ba-64c15d203fe1"/>
    <ds:schemaRef ds:uri="http://purl.org/dc/terms/"/>
    <ds:schemaRef ds:uri="6e074747-d357-474c-8ab5-9b9387a35920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Grid.thmx</Template>
  <TotalTime>14323</TotalTime>
  <Words>209</Words>
  <Application>Microsoft Office PowerPoint</Application>
  <PresentationFormat>On-screen Show (4:3)</PresentationFormat>
  <Paragraphs>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ＭＳ Ｐゴシック</vt:lpstr>
      <vt:lpstr>Arial</vt:lpstr>
      <vt:lpstr>Calibri</vt:lpstr>
      <vt:lpstr>Century Gothic</vt:lpstr>
      <vt:lpstr>Helvetica</vt:lpstr>
      <vt:lpstr>Verdana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Shoshana Shapiro</dc:creator>
  <cp:lastModifiedBy>Lauren</cp:lastModifiedBy>
  <cp:revision>562</cp:revision>
  <cp:lastPrinted>2022-05-10T16:13:47Z</cp:lastPrinted>
  <dcterms:modified xsi:type="dcterms:W3CDTF">2023-03-22T15:25:49Z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0x010100709C3985D1DC3E4E824BAA0B86201A01</vt:lpwstr>
  </property>
  <property fmtid="{D5CDD505-2E9C-101B-9397-08002B2CF9AE}" pid="3" name="Order">
    <vt:r8>4864000</vt:r8>
  </property>
  <property fmtid="{D5CDD505-2E9C-101B-9397-08002B2CF9AE}" pid="4" name="MediaServiceImageTags">
    <vt:lpwstr/>
  </property>
</Properties>
</file>