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FFFFFF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4211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2/17/2023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" y="138602"/>
            <a:ext cx="909162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000" b="1" dirty="0">
                <a:solidFill>
                  <a:srgbClr val="01588E"/>
                </a:solidFill>
                <a:sym typeface="Calibri"/>
              </a:rPr>
              <a:t>AM/FM radio works for auto dealers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3114784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110526" y="2191361"/>
            <a:ext cx="1" cy="365760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270074"/>
            <a:ext cx="7187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+mn-lt"/>
              </a:rPr>
              <a:t>Source: </a:t>
            </a:r>
            <a:r>
              <a:rPr lang="en-US" sz="800" kern="1200" dirty="0">
                <a:latin typeface="+mn-lt"/>
                <a:sym typeface="Calibri"/>
              </a:rPr>
              <a:t>Left: Scarborough, Podcast Recontact Study (USA+) 2022 Release 1 Total (November 2022), Total Adults 18+ Projected: 259,044,221 Respondents: 199,118; Middle: Edison Research, "Share of Ear,” Q4 2021-Q3 2022. Persons 18+, in the car; SiriusXM: Ad-supported: Spoken Word. Ad-free: Music; Percentages may not add up to 100 due to rounding; Right: Scarborough USA+ 2022 Release 1 Total (Dec 2020 - Apr 2022); Podcast Recontact Study (USA+) 2022 Release 1 Total (November 2022); Base: Total Adults 18+ Projected: 259,044,221 Respondents: 199,118</a:t>
            </a:r>
            <a:endParaRPr lang="en-US" altLang="en-US" sz="800" kern="1200" dirty="0">
              <a:latin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18F150-C441-43D0-A6BC-D99BFDFA1B40}"/>
              </a:ext>
            </a:extLst>
          </p:cNvPr>
          <p:cNvSpPr txBox="1"/>
          <p:nvPr/>
        </p:nvSpPr>
        <p:spPr>
          <a:xfrm>
            <a:off x="164442" y="2012386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sym typeface="Calibri"/>
              </a:rPr>
              <a:t>Household plans to buy a new vehicle in the next 12 months indexed to the total U.S.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20019E-66F4-438B-AFE2-AF3DF9CD053E}"/>
              </a:ext>
            </a:extLst>
          </p:cNvPr>
          <p:cNvSpPr/>
          <p:nvPr/>
        </p:nvSpPr>
        <p:spPr>
          <a:xfrm>
            <a:off x="164442" y="827258"/>
            <a:ext cx="29208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</a:rPr>
              <a:t>Auto intenders clock a lot of miles: Heaviest miles traveled segment 36% more likely to be in market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60898D-A48D-41C6-AA1B-83A299F62E3E}"/>
              </a:ext>
            </a:extLst>
          </p:cNvPr>
          <p:cNvSpPr/>
          <p:nvPr/>
        </p:nvSpPr>
        <p:spPr>
          <a:xfrm>
            <a:off x="3463355" y="854692"/>
            <a:ext cx="23566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sym typeface="Calibri"/>
              </a:rPr>
              <a:t>AM/FM radio rules ad-supported audio in the car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19BE00-9A0F-48E3-ACD9-DE46C89140B5}"/>
              </a:ext>
            </a:extLst>
          </p:cNvPr>
          <p:cNvSpPr/>
          <p:nvPr/>
        </p:nvSpPr>
        <p:spPr>
          <a:xfrm>
            <a:off x="6087653" y="802831"/>
            <a:ext cx="29630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78"/>
            <a:r>
              <a:rPr lang="en-US" sz="1600" b="1" dirty="0">
                <a:solidFill>
                  <a:schemeClr val="tx1"/>
                </a:solidFill>
                <a:sym typeface="Calibri"/>
              </a:rPr>
              <a:t>Heavy AM/FM radio listeners are 19% more likely to be auto intenders; heavy TV viewers 8% less </a:t>
            </a:r>
            <a:r>
              <a:rPr lang="en-US" sz="1600" b="1">
                <a:solidFill>
                  <a:schemeClr val="tx1"/>
                </a:solidFill>
                <a:sym typeface="Calibri"/>
              </a:rPr>
              <a:t>likley</a:t>
            </a:r>
            <a:endParaRPr lang="en-US" sz="1600" b="1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2E1399-C510-4EC9-8AE3-5B6B95A67909}"/>
              </a:ext>
            </a:extLst>
          </p:cNvPr>
          <p:cNvSpPr txBox="1"/>
          <p:nvPr/>
        </p:nvSpPr>
        <p:spPr>
          <a:xfrm>
            <a:off x="3158068" y="2012386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sym typeface="Calibri"/>
              </a:rPr>
              <a:t>Share of ad-supported audio time spent in the car among persons 18+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D0B28B-71FD-418C-B33C-5AA6F22090CB}"/>
              </a:ext>
            </a:extLst>
          </p:cNvPr>
          <p:cNvSpPr txBox="1"/>
          <p:nvPr/>
        </p:nvSpPr>
        <p:spPr>
          <a:xfrm>
            <a:off x="6185374" y="2012386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78">
              <a:defRPr/>
            </a:pPr>
            <a:r>
              <a:rPr lang="en-US" sz="1200" b="1" dirty="0">
                <a:solidFill>
                  <a:schemeClr val="tx1"/>
                </a:solidFill>
                <a:sym typeface="Calibri"/>
              </a:rPr>
              <a:t>Household plans to buy a new vehicle in the next 12 months indexed to the total U.S.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8E190C-B83E-4C57-911A-28CEBDA6D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922" y="2627699"/>
            <a:ext cx="9083827" cy="336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http://schemas.microsoft.com/office/2006/documentManagement/types"/>
    <ds:schemaRef ds:uri="http://purl.org/dc/elements/1.1/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6e074747-d357-474c-8ab5-9b9387a35920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14390</TotalTime>
  <Words>234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ＭＳ Ｐゴシック</vt:lpstr>
      <vt:lpstr>Arial</vt:lpstr>
      <vt:lpstr>Calibri</vt:lpstr>
      <vt:lpstr>Century Gothic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574</cp:revision>
  <cp:lastPrinted>2022-05-10T16:13:47Z</cp:lastPrinted>
  <dcterms:modified xsi:type="dcterms:W3CDTF">2023-02-17T16:37:55Z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