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1017" y="157128"/>
            <a:ext cx="7901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200" b="1" dirty="0">
                <a:solidFill>
                  <a:srgbClr val="01588E"/>
                </a:solidFill>
                <a:sym typeface="Calibri"/>
              </a:rPr>
              <a:t>“Share Of Ear” Q2 2022: AM/FM Radio Continues To Dominate </a:t>
            </a:r>
            <a:r>
              <a:rPr lang="en-US" sz="2200" b="1" dirty="0" smtClean="0">
                <a:solidFill>
                  <a:srgbClr val="01588E"/>
                </a:solidFill>
                <a:sym typeface="Calibri"/>
              </a:rPr>
              <a:t>Ad-Supported </a:t>
            </a:r>
            <a:r>
              <a:rPr lang="en-US" sz="2200" b="1" dirty="0">
                <a:solidFill>
                  <a:srgbClr val="01588E"/>
                </a:solidFill>
                <a:sym typeface="Calibri"/>
              </a:rPr>
              <a:t>Audio</a:t>
            </a:r>
          </a:p>
        </p:txBody>
      </p:sp>
      <p:sp>
        <p:nvSpPr>
          <p:cNvPr id="20" name="Shape 100"/>
          <p:cNvSpPr/>
          <p:nvPr/>
        </p:nvSpPr>
        <p:spPr>
          <a:xfrm>
            <a:off x="6211262" y="1111399"/>
            <a:ext cx="2899294" cy="64632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200" b="1" dirty="0">
                <a:solidFill>
                  <a:srgbClr val="2DA5D7"/>
                </a:solidFill>
              </a:rPr>
              <a:t>AM/FM radio’s in-car</a:t>
            </a:r>
            <a:br>
              <a:rPr lang="en-US" sz="1200" b="1" dirty="0">
                <a:solidFill>
                  <a:srgbClr val="2DA5D7"/>
                </a:solidFill>
              </a:rPr>
            </a:br>
            <a:r>
              <a:rPr lang="en-US" sz="1200" b="1" dirty="0">
                <a:solidFill>
                  <a:srgbClr val="2DA5D7"/>
                </a:solidFill>
              </a:rPr>
              <a:t>ad-supported shares have been steady over the past six years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710234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444607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52377" y="6310169"/>
            <a:ext cx="705663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Left: Edison Research, "Share of Ear,” Q3 2021-Q2 2022. Persons 18+; SiriusXM: Ad-Supported: Spoken Word. Ad-Free: Music. Middle: Edison Research, "Share of Ear,” Q3 2021-Q2 2022. Persons 18+; SiriusXM: Ad-Supported: Spoken Word. Ad-Free: Music; Party affiliation is self-identified. Right: Edison Research, "Share of Ear,” Persons 18+ in the car, Q2 2017-Q2 2022.</a:t>
            </a:r>
          </a:p>
        </p:txBody>
      </p:sp>
      <p:sp>
        <p:nvSpPr>
          <p:cNvPr id="22" name="Shape 100"/>
          <p:cNvSpPr/>
          <p:nvPr/>
        </p:nvSpPr>
        <p:spPr>
          <a:xfrm>
            <a:off x="222274" y="1111399"/>
            <a:ext cx="2315863" cy="46166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200" b="1" dirty="0">
                <a:solidFill>
                  <a:srgbClr val="2DA5D7"/>
                </a:solidFill>
              </a:rPr>
              <a:t>AM/FM radio dominates</a:t>
            </a:r>
            <a:br>
              <a:rPr lang="en-US" sz="1200" b="1" dirty="0">
                <a:solidFill>
                  <a:srgbClr val="2DA5D7"/>
                </a:solidFill>
              </a:rPr>
            </a:br>
            <a:r>
              <a:rPr lang="en-US" sz="1200" b="1" dirty="0">
                <a:solidFill>
                  <a:srgbClr val="2DA5D7"/>
                </a:solidFill>
              </a:rPr>
              <a:t>ad-supported audio</a:t>
            </a:r>
          </a:p>
        </p:txBody>
      </p:sp>
      <p:sp>
        <p:nvSpPr>
          <p:cNvPr id="19" name="Shape 100">
            <a:extLst>
              <a:ext uri="{FF2B5EF4-FFF2-40B4-BE49-F238E27FC236}">
                <a16:creationId xmlns:a16="http://schemas.microsoft.com/office/drawing/2014/main" id="{989F5350-4F37-4848-9BA5-5222BF870962}"/>
              </a:ext>
            </a:extLst>
          </p:cNvPr>
          <p:cNvSpPr/>
          <p:nvPr/>
        </p:nvSpPr>
        <p:spPr>
          <a:xfrm>
            <a:off x="2961419" y="1111399"/>
            <a:ext cx="3014295" cy="8309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200" b="1" dirty="0">
                <a:solidFill>
                  <a:srgbClr val="2DA5D7"/>
                </a:solidFill>
              </a:rPr>
              <a:t>AM/FM radio has substantial shares among registered voters, Independents, Republicans, and Democrats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08B650-D309-83EA-55B2-071CA614AF9D}"/>
              </a:ext>
            </a:extLst>
          </p:cNvPr>
          <p:cNvSpPr txBox="1"/>
          <p:nvPr/>
        </p:nvSpPr>
        <p:spPr>
          <a:xfrm>
            <a:off x="3419490" y="1982019"/>
            <a:ext cx="2315863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Share of ad-supported audio time spent among persons 18+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F21AD4-2655-B9A2-3962-4515105BF4DA}"/>
              </a:ext>
            </a:extLst>
          </p:cNvPr>
          <p:cNvSpPr txBox="1"/>
          <p:nvPr/>
        </p:nvSpPr>
        <p:spPr>
          <a:xfrm>
            <a:off x="302462" y="1982019"/>
            <a:ext cx="2315863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Share of ad-supported audio time spent among persons 18+</a:t>
            </a:r>
          </a:p>
        </p:txBody>
      </p:sp>
      <p:graphicFrame>
        <p:nvGraphicFramePr>
          <p:cNvPr id="14" name="Table 192">
            <a:extLst>
              <a:ext uri="{FF2B5EF4-FFF2-40B4-BE49-F238E27FC236}">
                <a16:creationId xmlns:a16="http://schemas.microsoft.com/office/drawing/2014/main" id="{E199FFD6-9372-93D6-6E06-FDBA5792CA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2767069"/>
              </p:ext>
            </p:extLst>
          </p:nvPr>
        </p:nvGraphicFramePr>
        <p:xfrm>
          <a:off x="2965854" y="2749670"/>
          <a:ext cx="3223134" cy="2954506"/>
        </p:xfrm>
        <a:graphic>
          <a:graphicData uri="http://schemas.openxmlformats.org/drawingml/2006/table">
            <a:tbl>
              <a:tblPr firstRow="1" bandRow="1"/>
              <a:tblGrid>
                <a:gridCol w="610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2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9396">
                <a:tc>
                  <a:txBody>
                    <a:bodyPr/>
                    <a:lstStyle/>
                    <a:p>
                      <a:pPr algn="l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600"/>
                    </a:p>
                  </a:txBody>
                  <a:tcPr marL="36746" marR="36746" marT="36746" marB="36746" anchor="ctr" horzOverflow="overflow">
                    <a:lnL w="12700">
                      <a:miter lim="400000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800" b="1" baseline="0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Registered voters</a:t>
                      </a: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800" b="1" baseline="0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Democrats</a:t>
                      </a: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600" b="1" baseline="0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Independents</a:t>
                      </a: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700" b="1" baseline="0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Republicans</a:t>
                      </a:r>
                    </a:p>
                  </a:txBody>
                  <a:tcPr marL="36746" marR="36746" marT="36746" marB="36746" anchor="ctr" horzOverflow="overflow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22"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AM/FM radio</a:t>
                      </a:r>
                    </a:p>
                  </a:txBody>
                  <a:tcPr marL="7144" marR="7144" marT="7144" marB="0" anchor="ctr">
                    <a:lnL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2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Podcasts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02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Ad-supported Pandora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02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Ad-supported SiriusXM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022">
                <a:tc>
                  <a:txBody>
                    <a:bodyPr/>
                    <a:lstStyle/>
                    <a:p>
                      <a:pPr marL="0" marR="0" lvl="0" indent="0" algn="ctr" defTabSz="6095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Ad-supported Spotify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9570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6350" marR="6350" marT="6350" marB="0" anchor="ctr">
                    <a:lnL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A68E12C2-0DEB-C63C-8A85-177F25711B19}"/>
              </a:ext>
            </a:extLst>
          </p:cNvPr>
          <p:cNvSpPr txBox="1"/>
          <p:nvPr/>
        </p:nvSpPr>
        <p:spPr>
          <a:xfrm>
            <a:off x="6318808" y="1982019"/>
            <a:ext cx="2684202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AM/FM radio’s share of ad-supported audio in the car among persons 18+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74" y="2520685"/>
            <a:ext cx="8772904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www.w3.org/XML/1998/namespace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e074747-d357-474c-8ab5-9b9387a35920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14316</TotalTime>
  <Words>211</Words>
  <Application>Microsoft Office PowerPoint</Application>
  <PresentationFormat>On-screen Show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559</cp:revision>
  <cp:lastPrinted>2022-05-10T16:13:47Z</cp:lastPrinted>
  <dcterms:modified xsi:type="dcterms:W3CDTF">2022-08-29T15:45:05Z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