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69" r:id="rId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A5D7"/>
    <a:srgbClr val="003463"/>
    <a:srgbClr val="FFFFFF"/>
    <a:srgbClr val="01588E"/>
    <a:srgbClr val="0770B1"/>
    <a:srgbClr val="1F8EC5"/>
    <a:srgbClr val="000000"/>
    <a:srgbClr val="929191"/>
    <a:srgbClr val="666666"/>
    <a:srgbClr val="004C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5" autoAdjust="0"/>
    <p:restoredTop sz="94246" autoAdjust="0"/>
  </p:normalViewPr>
  <p:slideViewPr>
    <p:cSldViewPr snapToGrid="0" snapToObjects="1">
      <p:cViewPr varScale="1">
        <p:scale>
          <a:sx n="61" d="100"/>
          <a:sy n="61" d="100"/>
        </p:scale>
        <p:origin x="1306" y="48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414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r">
              <a:defRPr sz="1100"/>
            </a:lvl1pPr>
          </a:lstStyle>
          <a:p>
            <a:fld id="{661F8516-2899-B645-A02E-84909ADB0A76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414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r">
              <a:defRPr sz="11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962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/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/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88104" y="98637"/>
            <a:ext cx="79677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en-US" sz="3000" b="1" dirty="0">
                <a:solidFill>
                  <a:srgbClr val="01588E"/>
                </a:solidFill>
                <a:sym typeface="Calibri"/>
              </a:rPr>
              <a:t>AM/FM Radio Works For Auto Dealers As TV Audiences Disappear</a:t>
            </a:r>
          </a:p>
        </p:txBody>
      </p:sp>
      <p:sp>
        <p:nvSpPr>
          <p:cNvPr id="20" name="Shape 100"/>
          <p:cNvSpPr/>
          <p:nvPr/>
        </p:nvSpPr>
        <p:spPr>
          <a:xfrm>
            <a:off x="6255741" y="1301255"/>
            <a:ext cx="2690605" cy="73866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400" b="1" dirty="0">
                <a:solidFill>
                  <a:srgbClr val="003463"/>
                </a:solidFill>
              </a:rPr>
              <a:t>AM/FM radio campaigns generate significant auto dealer website traffic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3122612" y="2675513"/>
            <a:ext cx="1" cy="301752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4" name="Straight Connector 23"/>
          <p:cNvCxnSpPr/>
          <p:nvPr/>
        </p:nvCxnSpPr>
        <p:spPr>
          <a:xfrm>
            <a:off x="6121877" y="2675513"/>
            <a:ext cx="1" cy="301752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6" name="TextBox 15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30" name="TextBox 26"/>
          <p:cNvSpPr txBox="1">
            <a:spLocks noChangeArrowheads="1"/>
          </p:cNvSpPr>
          <p:nvPr/>
        </p:nvSpPr>
        <p:spPr bwMode="auto">
          <a:xfrm>
            <a:off x="-4060" y="6167857"/>
            <a:ext cx="644968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342900" eaLnBrk="1" hangingPunct="1">
              <a:spcBef>
                <a:spcPct val="0"/>
              </a:spcBef>
              <a:spcAft>
                <a:spcPts val="900"/>
              </a:spcAft>
              <a:buNone/>
            </a:pPr>
            <a:r>
              <a:rPr lang="en-US" altLang="en-US" sz="900" kern="1200" dirty="0">
                <a:latin typeface="Century Gothic" panose="020B0502020202020204" pitchFamily="34" charset="0"/>
                <a:cs typeface="Verdana"/>
              </a:rPr>
              <a:t>Source: </a:t>
            </a:r>
            <a:r>
              <a:rPr lang="en-US" altLang="en-US" sz="900" kern="1200" dirty="0">
                <a:latin typeface="Century Gothic" panose="020B0502020202020204" pitchFamily="34" charset="0"/>
              </a:rPr>
              <a:t>Left: MRI Simmons, How Americans Watch TV, 2021 November Cord Evolution, Base: Total Population | Cord Groups </a:t>
            </a:r>
            <a:r>
              <a:rPr lang="en-US" altLang="en-US" sz="900" kern="1200" dirty="0" smtClean="0">
                <a:latin typeface="Century Gothic" panose="020B0502020202020204" pitchFamily="34" charset="0"/>
              </a:rPr>
              <a:t>&amp; Nielsen: Total Audience Report Q2 2021; Middle</a:t>
            </a:r>
            <a:r>
              <a:rPr lang="en-US" altLang="en-US" sz="900" kern="1200" dirty="0">
                <a:latin typeface="Century Gothic" panose="020B0502020202020204" pitchFamily="34" charset="0"/>
              </a:rPr>
              <a:t>: Edison Research, "Share of Ear,” Q1-Q4 2021, in the car; SiriusXM: Ad-Supported: Spoken Word. Ad-Free: Music; Right: </a:t>
            </a:r>
            <a:r>
              <a:rPr lang="en-US" altLang="en-US" sz="900" kern="1200" dirty="0" err="1">
                <a:latin typeface="Century Gothic" panose="020B0502020202020204" pitchFamily="34" charset="0"/>
              </a:rPr>
              <a:t>LeadsRx</a:t>
            </a:r>
            <a:r>
              <a:rPr lang="en-US" altLang="en-US" sz="900" kern="1200" dirty="0">
                <a:latin typeface="Century Gothic" panose="020B0502020202020204" pitchFamily="34" charset="0"/>
              </a:rPr>
              <a:t> and iHeartMedia Automotive Radio Attribution Study, 2019; N = 310 automotive advertisers in 100 markets, 19 brands, Jan 2018 - May 2019.</a:t>
            </a:r>
          </a:p>
        </p:txBody>
      </p:sp>
      <p:sp>
        <p:nvSpPr>
          <p:cNvPr id="22" name="Shape 100"/>
          <p:cNvSpPr/>
          <p:nvPr/>
        </p:nvSpPr>
        <p:spPr>
          <a:xfrm>
            <a:off x="34919" y="1301255"/>
            <a:ext cx="3014296" cy="523216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400" b="1" dirty="0">
                <a:solidFill>
                  <a:srgbClr val="003463"/>
                </a:solidFill>
              </a:rPr>
              <a:t>Cord cutting is a major driver of TV’s audience collapse</a:t>
            </a:r>
          </a:p>
        </p:txBody>
      </p:sp>
      <p:sp>
        <p:nvSpPr>
          <p:cNvPr id="19" name="Shape 100">
            <a:extLst>
              <a:ext uri="{FF2B5EF4-FFF2-40B4-BE49-F238E27FC236}">
                <a16:creationId xmlns:a16="http://schemas.microsoft.com/office/drawing/2014/main" id="{989F5350-4F37-4848-9BA5-5222BF870962}"/>
              </a:ext>
            </a:extLst>
          </p:cNvPr>
          <p:cNvSpPr/>
          <p:nvPr/>
        </p:nvSpPr>
        <p:spPr>
          <a:xfrm>
            <a:off x="3066891" y="1301255"/>
            <a:ext cx="3014295" cy="523216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400" b="1" dirty="0">
                <a:solidFill>
                  <a:srgbClr val="003463"/>
                </a:solidFill>
              </a:rPr>
              <a:t>AM/FM radio leads</a:t>
            </a:r>
            <a:br>
              <a:rPr lang="en-US" sz="1400" b="1" dirty="0">
                <a:solidFill>
                  <a:srgbClr val="003463"/>
                </a:solidFill>
              </a:rPr>
            </a:br>
            <a:r>
              <a:rPr lang="en-US" sz="1400" b="1" dirty="0">
                <a:solidFill>
                  <a:srgbClr val="003463"/>
                </a:solidFill>
              </a:rPr>
              <a:t>ad-supported audio in the car</a:t>
            </a:r>
          </a:p>
        </p:txBody>
      </p:sp>
      <p:sp>
        <p:nvSpPr>
          <p:cNvPr id="21" name="Shape 100">
            <a:extLst>
              <a:ext uri="{FF2B5EF4-FFF2-40B4-BE49-F238E27FC236}">
                <a16:creationId xmlns:a16="http://schemas.microsoft.com/office/drawing/2014/main" id="{CE8968A0-0692-7B9E-223F-38659EBAAF19}"/>
              </a:ext>
            </a:extLst>
          </p:cNvPr>
          <p:cNvSpPr/>
          <p:nvPr/>
        </p:nvSpPr>
        <p:spPr>
          <a:xfrm>
            <a:off x="6151396" y="2591532"/>
            <a:ext cx="2899295" cy="3185483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AM/FM radio drives a</a:t>
            </a:r>
          </a:p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3200" b="1" dirty="0">
                <a:solidFill>
                  <a:srgbClr val="2DA5D7"/>
                </a:solidFill>
              </a:rPr>
              <a:t>+17%</a:t>
            </a:r>
          </a:p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lift in automotive web traffic on average</a:t>
            </a:r>
          </a:p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endParaRPr lang="en-US" sz="1100" b="1" dirty="0">
              <a:solidFill>
                <a:srgbClr val="2DA5D7"/>
              </a:solidFill>
            </a:endParaRPr>
          </a:p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3200" b="1" dirty="0">
                <a:solidFill>
                  <a:srgbClr val="2DA5D7"/>
                </a:solidFill>
              </a:rPr>
              <a:t>40+</a:t>
            </a:r>
          </a:p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dirty="0">
                <a:solidFill>
                  <a:schemeClr val="tx1"/>
                </a:solidFill>
                <a:latin typeface="Century Gothic"/>
              </a:rPr>
              <a:t>AM/FM radio ads in one day in a market generate 11X site traffic lift of 1-9 ads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513D587-953B-5FE4-1567-4616773E6FF2}"/>
              </a:ext>
            </a:extLst>
          </p:cNvPr>
          <p:cNvSpPr txBox="1"/>
          <p:nvPr/>
        </p:nvSpPr>
        <p:spPr>
          <a:xfrm>
            <a:off x="269079" y="2122170"/>
            <a:ext cx="2545976" cy="15696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2DA5D7"/>
                </a:solidFill>
                <a:latin typeface="Century Gothic"/>
              </a:rPr>
              <a:t>46%</a:t>
            </a:r>
            <a:r>
              <a:rPr lang="en-US" sz="20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20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0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the U.S. households have cut the cable </a:t>
            </a:r>
            <a:r>
              <a:rPr lang="en-US" sz="2000" dirty="0" smtClean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cord</a:t>
            </a:r>
            <a:endParaRPr lang="en-US" sz="20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B08B650-D309-83EA-55B2-071CA614AF9D}"/>
              </a:ext>
            </a:extLst>
          </p:cNvPr>
          <p:cNvSpPr txBox="1"/>
          <p:nvPr/>
        </p:nvSpPr>
        <p:spPr>
          <a:xfrm>
            <a:off x="3416107" y="1981343"/>
            <a:ext cx="2315863" cy="60016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indent="0" algn="ctr" defTabSz="685800">
              <a:spcBef>
                <a:spcPts val="0"/>
              </a:spcBef>
              <a:buNone/>
              <a:defRPr/>
            </a:pPr>
            <a:r>
              <a:rPr lang="en-US" sz="1100" b="1" dirty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Helvetica"/>
              </a:rPr>
              <a:t>In-car share of ad-supported audio time spent among persons 18-49</a:t>
            </a:r>
          </a:p>
        </p:txBody>
      </p:sp>
      <p:sp>
        <p:nvSpPr>
          <p:cNvPr id="2" name="Rectangle 1"/>
          <p:cNvSpPr/>
          <p:nvPr/>
        </p:nvSpPr>
        <p:spPr>
          <a:xfrm>
            <a:off x="332774" y="3865283"/>
            <a:ext cx="241858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800" b="1" dirty="0" smtClean="0">
                <a:solidFill>
                  <a:srgbClr val="2DA5D7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Nielsen:</a:t>
            </a:r>
            <a:r>
              <a:rPr lang="en-US" sz="2000" b="1" dirty="0" smtClean="0">
                <a:solidFill>
                  <a:srgbClr val="2DA5D7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2000" b="1" dirty="0" smtClean="0">
                <a:solidFill>
                  <a:srgbClr val="2DA5D7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Since </a:t>
            </a:r>
            <a:r>
              <a:rPr lang="en-US" sz="2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2018, </a:t>
            </a:r>
            <a:r>
              <a:rPr lang="en-US" sz="2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TV’s</a:t>
            </a:r>
            <a:br>
              <a:rPr lang="en-US" sz="2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25-54 reach has dropped </a:t>
            </a:r>
            <a:r>
              <a:rPr lang="en-US" sz="2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</a:t>
            </a:r>
            <a:r>
              <a:rPr lang="en-US" sz="2000" b="1" dirty="0" smtClean="0">
                <a:solidFill>
                  <a:srgbClr val="2DA5D7"/>
                </a:solidFill>
                <a:latin typeface="Century Gothic"/>
              </a:rPr>
              <a:t>72% </a:t>
            </a:r>
            <a:r>
              <a:rPr lang="en-US" sz="2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en-US" sz="2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ratings are </a:t>
            </a:r>
            <a:r>
              <a:rPr lang="en-US" sz="2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down </a:t>
            </a:r>
            <a:r>
              <a:rPr lang="en-US" sz="2000" b="1" dirty="0" smtClean="0">
                <a:solidFill>
                  <a:srgbClr val="2DA5D7"/>
                </a:solidFill>
                <a:latin typeface="Century Gothic"/>
              </a:rPr>
              <a:t>-34</a:t>
            </a:r>
            <a:r>
              <a:rPr lang="en-US" sz="2000" b="1" dirty="0">
                <a:solidFill>
                  <a:srgbClr val="2DA5D7"/>
                </a:solidFill>
                <a:latin typeface="Century Gothic"/>
              </a:rPr>
              <a:t>%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5" y="2651710"/>
            <a:ext cx="2773920" cy="332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08412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66c9f24-4844-4d15-b9ba-64c15d203fe1">
      <Terms xmlns="http://schemas.microsoft.com/office/infopath/2007/PartnerControls"/>
    </lcf76f155ced4ddcb4097134ff3c332f>
    <TaxCatchAll xmlns="6e074747-d357-474c-8ab5-9b9387a3592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18" ma:contentTypeDescription="Create a new document." ma:contentTypeScope="" ma:versionID="7876fbc07ac74876fb462f712a3c6edc">
  <xsd:schema xmlns:xsd="http://www.w3.org/2001/XMLSchema" xmlns:xs="http://www.w3.org/2001/XMLSchema" xmlns:p="http://schemas.microsoft.com/office/2006/metadata/properties" xmlns:ns1="http://schemas.microsoft.com/sharepoint/v3" xmlns:ns2="f66c9f24-4844-4d15-b9ba-64c15d203fe1" xmlns:ns3="6e074747-d357-474c-8ab5-9b9387a35920" targetNamespace="http://schemas.microsoft.com/office/2006/metadata/properties" ma:root="true" ma:fieldsID="b1b53e5cc9d4a25b8218d3f40168f8a3" ns1:_="" ns2:_="" ns3:_="">
    <xsd:import namespace="http://schemas.microsoft.com/sharepoint/v3"/>
    <xsd:import namespace="f66c9f24-4844-4d15-b9ba-64c15d203fe1"/>
    <xsd:import namespace="6e074747-d357-474c-8ab5-9b9387a359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71ca1ffe-bf44-4fe8-9273-a40e563066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74747-d357-474c-8ab5-9b9387a35920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97b5075-fe68-4b07-b307-3a9961afabf1}" ma:internalName="TaxCatchAll" ma:showField="CatchAllData" ma:web="6e074747-d357-474c-8ab5-9b9387a359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4162077-F310-4C05-A296-16BE9B56824B}">
  <ds:schemaRefs>
    <ds:schemaRef ds:uri="http://purl.org/dc/terms/"/>
    <ds:schemaRef ds:uri="http://schemas.microsoft.com/office/infopath/2007/PartnerControls"/>
    <ds:schemaRef ds:uri="http://purl.org/dc/elements/1.1/"/>
    <ds:schemaRef ds:uri="http://purl.org/dc/dcmitype/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f66c9f24-4844-4d15-b9ba-64c15d203fe1"/>
    <ds:schemaRef ds:uri="http://schemas.openxmlformats.org/package/2006/metadata/core-properties"/>
    <ds:schemaRef ds:uri="6e074747-d357-474c-8ab5-9b9387a35920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DA4E44F5-27AA-4079-B973-696EDA99E68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91C6B43-76E5-4715-9142-EB4FE03EC3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66c9f24-4844-4d15-b9ba-64c15d203fe1"/>
    <ds:schemaRef ds:uri="6e074747-d357-474c-8ab5-9b9387a359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14290</TotalTime>
  <Words>174</Words>
  <Application>Microsoft Office PowerPoint</Application>
  <PresentationFormat>On-screen Show (4:3)</PresentationFormat>
  <Paragraphs>15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ＭＳ Ｐゴシック</vt:lpstr>
      <vt:lpstr>Arial</vt:lpstr>
      <vt:lpstr>Calibri</vt:lpstr>
      <vt:lpstr>Century Gothic</vt:lpstr>
      <vt:lpstr>Helvetica</vt:lpstr>
      <vt:lpstr>Times New Roman</vt:lpstr>
      <vt:lpstr>Verdana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 Vetrano</cp:lastModifiedBy>
  <cp:revision>553</cp:revision>
  <cp:lastPrinted>2022-05-10T16:13:47Z</cp:lastPrinted>
  <dcterms:modified xsi:type="dcterms:W3CDTF">2022-06-15T15:22:20Z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4864000</vt:r8>
  </property>
  <property fmtid="{D5CDD505-2E9C-101B-9397-08002B2CF9AE}" pid="4" name="MediaServiceImageTags">
    <vt:lpwstr/>
  </property>
</Properties>
</file>