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69" r:id="rId5"/>
  </p:sldIdLst>
  <p:sldSz cx="9144000" cy="6858000" type="screen4x3"/>
  <p:notesSz cx="7315200" cy="96012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463"/>
    <a:srgbClr val="FFFFFF"/>
    <a:srgbClr val="2DA5D7"/>
    <a:srgbClr val="01588E"/>
    <a:srgbClr val="0770B1"/>
    <a:srgbClr val="1F8EC5"/>
    <a:srgbClr val="000000"/>
    <a:srgbClr val="929191"/>
    <a:srgbClr val="666666"/>
    <a:srgbClr val="004C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5" autoAdjust="0"/>
    <p:restoredTop sz="94246" autoAdjust="0"/>
  </p:normalViewPr>
  <p:slideViewPr>
    <p:cSldViewPr snapToGrid="0" snapToObjects="1">
      <p:cViewPr varScale="1">
        <p:scale>
          <a:sx n="80" d="100"/>
          <a:sy n="80" d="100"/>
        </p:scale>
        <p:origin x="1242" y="84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1F8516-2899-B645-A02E-84909ADB0A76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</p:spPr>
        <p:txBody>
          <a:bodyPr lIns="96647" tIns="48324" rIns="96647" bIns="48324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75360" y="4560570"/>
            <a:ext cx="5364480" cy="4320540"/>
          </a:xfrm>
          <a:prstGeom prst="rect">
            <a:avLst/>
          </a:prstGeom>
        </p:spPr>
        <p:txBody>
          <a:bodyPr lIns="96647" tIns="48324" rIns="96647" bIns="48324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962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/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/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655" y="188290"/>
            <a:ext cx="90506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en-US" sz="2000" b="1" dirty="0">
                <a:solidFill>
                  <a:srgbClr val="01588E"/>
                </a:solidFill>
                <a:sym typeface="Calibri"/>
              </a:rPr>
              <a:t>Edison Research’s “Share Of Ear” Q4 2021: AM/FM Radio Has A Dominant Ad-Supported Share And AM/FM Radio Streaming Has Surged</a:t>
            </a:r>
          </a:p>
        </p:txBody>
      </p:sp>
      <p:sp>
        <p:nvSpPr>
          <p:cNvPr id="20" name="Shape 100"/>
          <p:cNvSpPr/>
          <p:nvPr/>
        </p:nvSpPr>
        <p:spPr>
          <a:xfrm>
            <a:off x="3310267" y="1120109"/>
            <a:ext cx="2690605" cy="954103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400" b="1" dirty="0">
                <a:solidFill>
                  <a:srgbClr val="2DA5D7"/>
                </a:solidFill>
              </a:rPr>
              <a:t>In the car, AM/FM radio ad-supported shares have hovered in the high 80s for the last six years</a:t>
            </a:r>
          </a:p>
        </p:txBody>
      </p:sp>
      <p:sp>
        <p:nvSpPr>
          <p:cNvPr id="21" name="Shape 100"/>
          <p:cNvSpPr/>
          <p:nvPr/>
        </p:nvSpPr>
        <p:spPr>
          <a:xfrm>
            <a:off x="5939828" y="1120109"/>
            <a:ext cx="3201667" cy="954103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400" b="1" dirty="0">
                <a:solidFill>
                  <a:srgbClr val="2DA5D7"/>
                </a:solidFill>
              </a:rPr>
              <a:t>Over six years, the proportion of AM/FM radio listening occurring via online streaming has surged from 8% to 14% 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3122612" y="2594828"/>
            <a:ext cx="1" cy="301752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4" name="Straight Connector 23"/>
          <p:cNvCxnSpPr/>
          <p:nvPr/>
        </p:nvCxnSpPr>
        <p:spPr>
          <a:xfrm>
            <a:off x="6121877" y="2594828"/>
            <a:ext cx="1" cy="301752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6" name="TextBox 15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30" name="TextBox 26"/>
          <p:cNvSpPr txBox="1">
            <a:spLocks noChangeArrowheads="1"/>
          </p:cNvSpPr>
          <p:nvPr/>
        </p:nvSpPr>
        <p:spPr bwMode="auto">
          <a:xfrm>
            <a:off x="97674" y="6193322"/>
            <a:ext cx="6748289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342900" eaLnBrk="1" hangingPunct="1">
              <a:spcBef>
                <a:spcPct val="0"/>
              </a:spcBef>
              <a:spcAft>
                <a:spcPts val="900"/>
              </a:spcAft>
              <a:buNone/>
            </a:pPr>
            <a:r>
              <a:rPr lang="en-US" altLang="en-US" sz="1050" kern="1200" dirty="0">
                <a:latin typeface="Century Gothic" panose="020B0502020202020204" pitchFamily="34" charset="0"/>
                <a:cs typeface="Verdana"/>
              </a:rPr>
              <a:t>Source: </a:t>
            </a:r>
            <a:r>
              <a:rPr lang="en-US" altLang="en-US" sz="1050" kern="1200" dirty="0">
                <a:latin typeface="Century Gothic" panose="020B0502020202020204" pitchFamily="34" charset="0"/>
              </a:rPr>
              <a:t>Left: Edison Research, "Share of Ear,” Q4 2019 – Q4 2021. Persons 18+; SiriusXM: Ad-Supported: Spoken Word. Ad-Free: Music. Middle: Edison Research, "Share of Ear,” Persons 18+ in the car, Q4 2016-Q4 2021. Right: Edison Research, "Share of Ear,” Q4 2016 – Q4 2021; Persons 25-54.</a:t>
            </a: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3505092" y="2438653"/>
            <a:ext cx="2300954" cy="355435"/>
          </a:xfrm>
          <a:prstGeom prst="rect">
            <a:avLst/>
          </a:prstGeom>
        </p:spPr>
        <p:txBody>
          <a:bodyPr vert="horz" lIns="68411" tIns="34205" rIns="68411" bIns="34205" rtlCol="0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lvl="0" algn="ctr" defTabSz="914400" eaLnBrk="1" hangingPunct="1">
              <a:spcBef>
                <a:spcPct val="0"/>
              </a:spcBef>
              <a:defRPr sz="1300" b="1" kern="1200">
                <a:solidFill>
                  <a:schemeClr val="tx1"/>
                </a:solidFill>
                <a:uLn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sz="1200" dirty="0"/>
              <a:t>AM/FM radio’s share of ad-supported audio in the car among persons 18+</a:t>
            </a:r>
          </a:p>
        </p:txBody>
      </p:sp>
      <p:sp>
        <p:nvSpPr>
          <p:cNvPr id="4" name="Rectangle 3"/>
          <p:cNvSpPr/>
          <p:nvPr/>
        </p:nvSpPr>
        <p:spPr>
          <a:xfrm>
            <a:off x="6136502" y="2180098"/>
            <a:ext cx="28083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7189">
              <a:defRPr/>
            </a:pPr>
            <a:r>
              <a:rPr lang="en-US" sz="1200" b="1" dirty="0">
                <a:solidFill>
                  <a:schemeClr val="tx1"/>
                </a:solidFill>
                <a:latin typeface="Century Gothic" panose="020B0502020202020204" pitchFamily="34" charset="0"/>
                <a:sym typeface="Calibri"/>
              </a:rPr>
              <a:t>Share of audio time spent between over-the-air AM/FM radio listening and digital streaming AM/FM radio listening, persons 25-54</a:t>
            </a:r>
          </a:p>
        </p:txBody>
      </p:sp>
      <p:sp>
        <p:nvSpPr>
          <p:cNvPr id="22" name="Shape 100"/>
          <p:cNvSpPr/>
          <p:nvPr/>
        </p:nvSpPr>
        <p:spPr>
          <a:xfrm>
            <a:off x="266320" y="1227830"/>
            <a:ext cx="2689302" cy="73866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400" b="1" dirty="0">
                <a:solidFill>
                  <a:srgbClr val="2DA5D7"/>
                </a:solidFill>
              </a:rPr>
              <a:t>AM/FM radio dominates ad-supported audio shares</a:t>
            </a: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266321" y="2438653"/>
            <a:ext cx="2689301" cy="355435"/>
          </a:xfrm>
          <a:prstGeom prst="rect">
            <a:avLst/>
          </a:prstGeom>
        </p:spPr>
        <p:txBody>
          <a:bodyPr vert="horz" lIns="68411" tIns="34205" rIns="68411" bIns="34205" rtlCol="0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lvl="0" algn="ctr" defTabSz="914400" eaLnBrk="1" hangingPunct="1">
              <a:spcBef>
                <a:spcPct val="0"/>
              </a:spcBef>
              <a:defRPr sz="1300" b="1" kern="1200">
                <a:solidFill>
                  <a:schemeClr val="tx1"/>
                </a:solidFill>
                <a:uLn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sz="1200" dirty="0"/>
              <a:t>Share of ad-supported audio time spent among persons 18+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2948E60-B40F-4104-B569-3CDF228683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272" y="2805912"/>
            <a:ext cx="8681456" cy="310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08412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15" ma:contentTypeDescription="Create a new document." ma:contentTypeScope="" ma:versionID="b297c569e72a6fd415a856415475e8a1">
  <xsd:schema xmlns:xsd="http://www.w3.org/2001/XMLSchema" xmlns:xs="http://www.w3.org/2001/XMLSchema" xmlns:p="http://schemas.microsoft.com/office/2006/metadata/properties" xmlns:ns1="http://schemas.microsoft.com/sharepoint/v3" xmlns:ns2="f66c9f24-4844-4d15-b9ba-64c15d203fe1" xmlns:ns3="6e074747-d357-474c-8ab5-9b9387a35920" targetNamespace="http://schemas.microsoft.com/office/2006/metadata/properties" ma:root="true" ma:fieldsID="3439d383f77ea9b19d4903d4ffdbf5ba" ns1:_="" ns2:_="" ns3:_="">
    <xsd:import namespace="http://schemas.microsoft.com/sharepoint/v3"/>
    <xsd:import namespace="f66c9f24-4844-4d15-b9ba-64c15d203fe1"/>
    <xsd:import namespace="6e074747-d357-474c-8ab5-9b9387a359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74747-d357-474c-8ab5-9b9387a35920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4162077-F310-4C05-A296-16BE9B56824B}">
  <ds:schemaRefs>
    <ds:schemaRef ds:uri="f66c9f24-4844-4d15-b9ba-64c15d203fe1"/>
    <ds:schemaRef ds:uri="http://www.w3.org/XML/1998/namespace"/>
    <ds:schemaRef ds:uri="http://schemas.microsoft.com/office/2006/documentManagement/types"/>
    <ds:schemaRef ds:uri="http://purl.org/dc/dcmitype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6e074747-d357-474c-8ab5-9b9387a35920"/>
    <ds:schemaRef ds:uri="http://schemas.microsoft.com/sharepoint/v3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DA4E44F5-27AA-4079-B973-696EDA99E68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2EED9C1-E568-47DE-B4E3-32FE3B26893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66c9f24-4844-4d15-b9ba-64c15d203fe1"/>
    <ds:schemaRef ds:uri="6e074747-d357-474c-8ab5-9b9387a359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14210</TotalTime>
  <Words>204</Words>
  <Application>Microsoft Office PowerPoint</Application>
  <PresentationFormat>On-screen Show (4:3)</PresentationFormat>
  <Paragraphs>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Century Gothic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 Vetrano</cp:lastModifiedBy>
  <cp:revision>546</cp:revision>
  <cp:lastPrinted>2018-05-08T16:45:16Z</cp:lastPrinted>
  <dcterms:modified xsi:type="dcterms:W3CDTF">2022-03-14T18:40:41Z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4864000</vt:r8>
  </property>
</Properties>
</file>