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7315200" cy="96012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3"/>
    <a:srgbClr val="01588E"/>
    <a:srgbClr val="2DA5D7"/>
    <a:srgbClr val="0770B1"/>
    <a:srgbClr val="1F8EC5"/>
    <a:srgbClr val="000000"/>
    <a:srgbClr val="929191"/>
    <a:srgbClr val="666666"/>
    <a:srgbClr val="004C93"/>
    <a:srgbClr val="005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61" d="100"/>
          <a:sy n="61" d="100"/>
        </p:scale>
        <p:origin x="1306" y="48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F8516-2899-B645-A02E-84909ADB0A76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75360" y="4560570"/>
            <a:ext cx="5364480" cy="432054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>
            <a:extLst/>
          </a:blip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>
            <a:extLst/>
          </a:blip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6098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3200" b="1" dirty="0">
                <a:solidFill>
                  <a:srgbClr val="01588E"/>
                </a:solidFill>
                <a:sym typeface="Calibri"/>
              </a:rPr>
              <a:t>AM/FM Radio And Quick Service Restaurants Are Made For Each Other</a:t>
            </a:r>
            <a:endParaRPr lang="en-US" sz="3200" b="1" dirty="0">
              <a:solidFill>
                <a:srgbClr val="01588E"/>
              </a:solidFill>
              <a:sym typeface="Calibri"/>
            </a:endParaRPr>
          </a:p>
        </p:txBody>
      </p:sp>
      <p:sp>
        <p:nvSpPr>
          <p:cNvPr id="20" name="Shape 100"/>
          <p:cNvSpPr/>
          <p:nvPr/>
        </p:nvSpPr>
        <p:spPr>
          <a:xfrm>
            <a:off x="175364" y="1481620"/>
            <a:ext cx="2819994" cy="400105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2000" b="1" dirty="0" smtClean="0">
                <a:solidFill>
                  <a:schemeClr val="tx1"/>
                </a:solidFill>
              </a:rPr>
              <a:t>Similar profile</a:t>
            </a:r>
            <a:endParaRPr sz="1600" dirty="0">
              <a:solidFill>
                <a:schemeClr val="tx1"/>
              </a:solidFill>
            </a:endParaRPr>
          </a:p>
        </p:txBody>
      </p:sp>
      <p:sp>
        <p:nvSpPr>
          <p:cNvPr id="21" name="Shape 100"/>
          <p:cNvSpPr/>
          <p:nvPr/>
        </p:nvSpPr>
        <p:spPr>
          <a:xfrm>
            <a:off x="3419571" y="1481620"/>
            <a:ext cx="2319021" cy="707882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2000" b="1" dirty="0" smtClean="0">
                <a:solidFill>
                  <a:schemeClr val="tx1"/>
                </a:solidFill>
              </a:rPr>
              <a:t>More frequent diners</a:t>
            </a:r>
            <a:endParaRPr sz="1600" dirty="0">
              <a:solidFill>
                <a:schemeClr val="tx1"/>
              </a:solidFill>
            </a:endParaRPr>
          </a:p>
        </p:txBody>
      </p:sp>
      <p:sp>
        <p:nvSpPr>
          <p:cNvPr id="22" name="Shape 100"/>
          <p:cNvSpPr/>
          <p:nvPr/>
        </p:nvSpPr>
        <p:spPr>
          <a:xfrm>
            <a:off x="6405636" y="1481620"/>
            <a:ext cx="2522098" cy="707882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2000" b="1" dirty="0" smtClean="0">
                <a:solidFill>
                  <a:schemeClr val="tx1"/>
                </a:solidFill>
              </a:rPr>
              <a:t>Significant sales  impact</a:t>
            </a:r>
            <a:endParaRPr lang="en-US" sz="2000" b="1" dirty="0">
              <a:solidFill>
                <a:schemeClr val="tx1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3315625" y="2845595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" name="Straight Connector 23"/>
          <p:cNvCxnSpPr/>
          <p:nvPr/>
        </p:nvCxnSpPr>
        <p:spPr>
          <a:xfrm>
            <a:off x="6121877" y="2733925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57830" y="2519989"/>
            <a:ext cx="2430047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189">
              <a:defRPr/>
            </a:pPr>
            <a:r>
              <a:rPr lang="en-US" sz="2000" dirty="0">
                <a:sym typeface="Calibri"/>
              </a:rPr>
              <a:t>AM/FM radio </a:t>
            </a:r>
            <a:r>
              <a:rPr lang="en-US" sz="2000" dirty="0" smtClean="0">
                <a:sym typeface="Calibri"/>
              </a:rPr>
              <a:t>delivers</a:t>
            </a:r>
          </a:p>
          <a:p>
            <a:pPr lvl="0" algn="ctr">
              <a:defRPr/>
            </a:pPr>
            <a:r>
              <a:rPr lang="en-US" sz="2800" b="1" dirty="0">
                <a:solidFill>
                  <a:srgbClr val="003463"/>
                </a:solidFill>
                <a:sym typeface="Calibri"/>
              </a:rPr>
              <a:t>+33%</a:t>
            </a:r>
          </a:p>
          <a:p>
            <a:pPr lvl="0" algn="ctr" defTabSz="457189">
              <a:defRPr/>
            </a:pPr>
            <a:r>
              <a:rPr lang="en-US" sz="2000" dirty="0" smtClean="0">
                <a:sym typeface="Calibri"/>
              </a:rPr>
              <a:t>more </a:t>
            </a:r>
            <a:r>
              <a:rPr lang="en-US" sz="2000" dirty="0">
                <a:sym typeface="Calibri"/>
              </a:rPr>
              <a:t>frequent QSR diners than TV with the same ad impressions</a:t>
            </a:r>
            <a:endParaRPr lang="en-US" sz="2000" dirty="0">
              <a:sym typeface="Calib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392161" y="2519989"/>
            <a:ext cx="2549047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Nielsen sales lift studies reveal AM/FM radio ads generate </a:t>
            </a:r>
            <a:r>
              <a:rPr lang="en-US" dirty="0" smtClean="0"/>
              <a:t>a</a:t>
            </a:r>
          </a:p>
          <a:p>
            <a:pPr algn="ctr"/>
            <a:r>
              <a:rPr lang="en-US" sz="2800" b="1" dirty="0" smtClean="0">
                <a:solidFill>
                  <a:srgbClr val="003463"/>
                </a:solidFill>
              </a:rPr>
              <a:t>+6%</a:t>
            </a:r>
          </a:p>
          <a:p>
            <a:pPr algn="ctr"/>
            <a:r>
              <a:rPr lang="en-US" dirty="0" smtClean="0"/>
              <a:t>increase </a:t>
            </a:r>
            <a:r>
              <a:rPr lang="en-US" dirty="0"/>
              <a:t>in total QSR buyers and </a:t>
            </a:r>
            <a:r>
              <a:rPr lang="en-US" dirty="0" smtClean="0"/>
              <a:t>a</a:t>
            </a:r>
          </a:p>
          <a:p>
            <a:pPr algn="ctr"/>
            <a:r>
              <a:rPr lang="en-US" sz="2800" b="1" dirty="0">
                <a:solidFill>
                  <a:srgbClr val="003463"/>
                </a:solidFill>
              </a:rPr>
              <a:t>$3 </a:t>
            </a:r>
            <a:r>
              <a:rPr lang="en-US" sz="2800" b="1" dirty="0">
                <a:solidFill>
                  <a:srgbClr val="003463"/>
                </a:solidFill>
              </a:rPr>
              <a:t>to $</a:t>
            </a:r>
            <a:r>
              <a:rPr lang="en-US" sz="2800" b="1" dirty="0">
                <a:solidFill>
                  <a:srgbClr val="003463"/>
                </a:solidFill>
              </a:rPr>
              <a:t>1</a:t>
            </a:r>
          </a:p>
          <a:p>
            <a:pPr algn="ctr"/>
            <a:r>
              <a:rPr lang="en-US" dirty="0" smtClean="0"/>
              <a:t>return </a:t>
            </a:r>
            <a:r>
              <a:rPr lang="en-US" dirty="0"/>
              <a:t>on investment</a:t>
            </a:r>
          </a:p>
        </p:txBody>
      </p:sp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389578"/>
              </p:ext>
            </p:extLst>
          </p:nvPr>
        </p:nvGraphicFramePr>
        <p:xfrm>
          <a:off x="147778" y="2242639"/>
          <a:ext cx="2925642" cy="3856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10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95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50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886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1600" b="0" kern="1200" dirty="0">
                        <a:solidFill>
                          <a:srgbClr val="17365E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492" marR="73492" marT="36746" marB="36746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Frequent QSR</a:t>
                      </a:r>
                      <a:r>
                        <a:rPr lang="en-US" sz="12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consumer</a:t>
                      </a:r>
                      <a:endParaRPr lang="en-US" sz="12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492" marR="73492" marT="36746" marB="3674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Heavy AM/FM radio</a:t>
                      </a:r>
                      <a:r>
                        <a:rPr lang="en-US" sz="12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listeners</a:t>
                      </a:r>
                      <a:endParaRPr lang="en-US" sz="12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492" marR="73492" marT="36746" marB="3674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85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Median age</a:t>
                      </a:r>
                    </a:p>
                  </a:txBody>
                  <a:tcPr marL="73492" marR="73492" marT="36746" marB="3674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73492" marR="73492" marT="36746" marB="3674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857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Annual income</a:t>
                      </a:r>
                    </a:p>
                  </a:txBody>
                  <a:tcPr marL="73492" marR="73492" marT="36746" marB="3674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$70K</a:t>
                      </a:r>
                    </a:p>
                  </a:txBody>
                  <a:tcPr marL="73492" marR="73492" marT="36746" marB="3674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$66K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857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Full-time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employed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73492" marR="73492" marT="36746" marB="3674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52%</a:t>
                      </a:r>
                    </a:p>
                  </a:txBody>
                  <a:tcPr marL="73492" marR="73492" marT="36746" marB="3674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49%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132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 or more children in home</a:t>
                      </a:r>
                    </a:p>
                  </a:txBody>
                  <a:tcPr marL="73492" marR="73492" marT="36746" marB="3674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43%</a:t>
                      </a:r>
                    </a:p>
                  </a:txBody>
                  <a:tcPr marL="73492" marR="73492" marT="36746" marB="3674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36%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1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% using social media</a:t>
                      </a:r>
                    </a:p>
                  </a:txBody>
                  <a:tcPr marL="73492" marR="73492" marT="36746" marB="3674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85%</a:t>
                      </a:r>
                    </a:p>
                  </a:txBody>
                  <a:tcPr marL="73492" marR="73492" marT="36746" marB="36746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78%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918" y="4856526"/>
            <a:ext cx="603549" cy="1115763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763" y="5230505"/>
            <a:ext cx="533469" cy="741784"/>
          </a:xfrm>
          <a:prstGeom prst="rect">
            <a:avLst/>
          </a:prstGeom>
        </p:spPr>
      </p:pic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97674" y="6264821"/>
            <a:ext cx="640333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700" kern="1200" dirty="0">
                <a:latin typeface="Century Gothic" panose="020B0502020202020204" pitchFamily="34" charset="0"/>
                <a:cs typeface="Verdana"/>
              </a:rPr>
              <a:t>Source: </a:t>
            </a:r>
            <a:r>
              <a:rPr lang="en-US" altLang="en-US" sz="700" kern="1200" dirty="0" smtClean="0">
                <a:latin typeface="Century Gothic" panose="020B0502020202020204" pitchFamily="34" charset="0"/>
                <a:cs typeface="Verdana"/>
              </a:rPr>
              <a:t>Left: </a:t>
            </a:r>
            <a:r>
              <a:rPr lang="en-US" altLang="en-US" sz="700" kern="1200" dirty="0" smtClean="0">
                <a:latin typeface="Century Gothic" panose="020B0502020202020204" pitchFamily="34" charset="0"/>
                <a:cs typeface="Verdana"/>
              </a:rPr>
              <a:t>Scarborough </a:t>
            </a:r>
            <a:r>
              <a:rPr lang="en-US" altLang="en-US" sz="700" kern="1200" dirty="0">
                <a:latin typeface="Century Gothic" panose="020B0502020202020204" pitchFamily="34" charset="0"/>
                <a:cs typeface="Verdana"/>
              </a:rPr>
              <a:t>USA+ 2021 Release 1 Total (Jan 2020 – May 2021). A18+. Social Media: used social networking in the last 30 days; QSR: Frequent QSR consumer defined as 21% of American adults 18+ who have used quick service restaurant 10 times or more in the past 30 days, heavy media = quintile </a:t>
            </a:r>
            <a:r>
              <a:rPr lang="en-US" altLang="en-US" sz="700" kern="1200" dirty="0" smtClean="0">
                <a:latin typeface="Century Gothic" panose="020B0502020202020204" pitchFamily="34" charset="0"/>
                <a:cs typeface="Verdana"/>
              </a:rPr>
              <a:t>1; Middle: </a:t>
            </a:r>
            <a:r>
              <a:rPr lang="en-US" altLang="en-US" sz="700" kern="1200" dirty="0">
                <a:latin typeface="Century Gothic" panose="020B0502020202020204" pitchFamily="34" charset="0"/>
                <a:cs typeface="Verdana"/>
                <a:sym typeface="Calibri"/>
              </a:rPr>
              <a:t>Nielsen Scarborough USA+ supplemental study, Release 1 2021 October 2021. Total adults 18+: Projected 256,921,904 respondents: </a:t>
            </a:r>
            <a:r>
              <a:rPr lang="en-US" altLang="en-US" sz="700" kern="1200" dirty="0" smtClean="0">
                <a:latin typeface="Century Gothic" panose="020B0502020202020204" pitchFamily="34" charset="0"/>
                <a:cs typeface="Verdana"/>
                <a:sym typeface="Calibri"/>
              </a:rPr>
              <a:t>202,063; </a:t>
            </a:r>
            <a:r>
              <a:rPr lang="en-US" altLang="en-US" sz="700" kern="1200" dirty="0" smtClean="0">
                <a:latin typeface="Century Gothic" panose="020B0502020202020204" pitchFamily="34" charset="0"/>
                <a:cs typeface="Verdana"/>
              </a:rPr>
              <a:t>Right: </a:t>
            </a:r>
            <a:r>
              <a:rPr lang="en-US" sz="700" kern="1200" dirty="0" smtClean="0">
                <a:latin typeface="Century Gothic" panose="020B0502020202020204" pitchFamily="34" charset="0"/>
                <a:cs typeface="Verdana"/>
              </a:rPr>
              <a:t>Nielsen</a:t>
            </a:r>
            <a:r>
              <a:rPr lang="en-US" sz="700" kern="1200" dirty="0">
                <a:latin typeface="Century Gothic" panose="020B0502020202020204" pitchFamily="34" charset="0"/>
                <a:cs typeface="Verdana"/>
              </a:rPr>
              <a:t>, P18+. Q3 2014</a:t>
            </a:r>
          </a:p>
        </p:txBody>
      </p:sp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0" ma:contentTypeDescription="Create a new document." ma:contentTypeScope="" ma:versionID="79e5ac0314910346e238df8c02ec4081">
  <xsd:schema xmlns:xsd="http://www.w3.org/2001/XMLSchema" xmlns:xs="http://www.w3.org/2001/XMLSchema" xmlns:p="http://schemas.microsoft.com/office/2006/metadata/properties" xmlns:ns2="f66c9f24-4844-4d15-b9ba-64c15d203fe1" targetNamespace="http://schemas.microsoft.com/office/2006/metadata/properties" ma:root="true" ma:fieldsID="a6fc78754258847ce405df8894f95411" ns2:_="">
    <xsd:import namespace="f66c9f24-4844-4d15-b9ba-64c15d203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6A58C17-4F4C-447A-908E-FAD369CCC3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6c9f24-4844-4d15-b9ba-64c15d203f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162077-F310-4C05-A296-16BE9B56824B}">
  <ds:schemaRefs>
    <ds:schemaRef ds:uri="http://purl.org/dc/terms/"/>
    <ds:schemaRef ds:uri="http://purl.org/dc/dcmitype/"/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f66c9f24-4844-4d15-b9ba-64c15d203fe1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13992</TotalTime>
  <Words>210</Words>
  <Application>Microsoft Office PowerPoint</Application>
  <PresentationFormat>On-screen Show (4:3)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ＭＳ Ｐゴシック</vt:lpstr>
      <vt:lpstr>Arial</vt:lpstr>
      <vt:lpstr>Calibri</vt:lpstr>
      <vt:lpstr>Century Gothic</vt:lpstr>
      <vt:lpstr>Helvetica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538</cp:revision>
  <cp:lastPrinted>2018-05-08T16:45:16Z</cp:lastPrinted>
  <dcterms:modified xsi:type="dcterms:W3CDTF">2022-01-13T20:50:02Z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</Properties>
</file>