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8" r:id="rId5"/>
  </p:sldMasterIdLst>
  <p:notesMasterIdLst>
    <p:notesMasterId r:id="rId9"/>
  </p:notesMasterIdLst>
  <p:handoutMasterIdLst>
    <p:handoutMasterId r:id="rId10"/>
  </p:handoutMasterIdLst>
  <p:sldIdLst>
    <p:sldId id="469" r:id="rId6"/>
    <p:sldId id="473" r:id="rId7"/>
    <p:sldId id="474" r:id="rId8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01588E"/>
    <a:srgbClr val="2DA5D7"/>
    <a:srgbClr val="0770B1"/>
    <a:srgbClr val="1F8EC5"/>
    <a:srgbClr val="000000"/>
    <a:srgbClr val="929191"/>
    <a:srgbClr val="666666"/>
    <a:srgbClr val="004C93"/>
    <a:srgbClr val="005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25" autoAdjust="0"/>
    <p:restoredTop sz="94246" autoAdjust="0"/>
  </p:normalViewPr>
  <p:slideViewPr>
    <p:cSldViewPr snapToGrid="0" snapToObjects="1">
      <p:cViewPr varScale="1">
        <p:scale>
          <a:sx n="68" d="100"/>
          <a:sy n="68" d="100"/>
        </p:scale>
        <p:origin x="446" y="5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255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00" y="6376176"/>
            <a:ext cx="1115610" cy="37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87797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978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874" y="6391352"/>
            <a:ext cx="1115568" cy="37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1893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874" y="6391352"/>
            <a:ext cx="1115568" cy="37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9391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96" y="6384123"/>
            <a:ext cx="1115610" cy="373729"/>
          </a:xfrm>
          <a:prstGeom prst="rect">
            <a:avLst/>
          </a:prstGeom>
        </p:spPr>
      </p:pic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14068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96" y="6384123"/>
            <a:ext cx="1115610" cy="37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76685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299" y="6391352"/>
            <a:ext cx="1115568" cy="37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46521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299" y="6391352"/>
            <a:ext cx="1115568" cy="37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330059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ST SLIDE -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UMULUS-Horizontal-Colo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700" y="6490276"/>
            <a:ext cx="925372" cy="207387"/>
          </a:xfrm>
          <a:prstGeom prst="rect">
            <a:avLst/>
          </a:prstGeom>
        </p:spPr>
      </p:pic>
      <p:sp>
        <p:nvSpPr>
          <p:cNvPr id="4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Blue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6" name="Picture 5" descr="Cumulus_Curve2.pn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9" r="44330" b="7411"/>
          <a:stretch/>
        </p:blipFill>
        <p:spPr>
          <a:xfrm rot="5400000">
            <a:off x="2023017" y="-251094"/>
            <a:ext cx="5116254" cy="9144000"/>
          </a:xfrm>
          <a:prstGeom prst="rect">
            <a:avLst/>
          </a:prstGeom>
        </p:spPr>
      </p:pic>
      <p:sp>
        <p:nvSpPr>
          <p:cNvPr id="7" name="Shape 2"/>
          <p:cNvSpPr>
            <a:spLocks noGrp="1"/>
          </p:cNvSpPr>
          <p:nvPr>
            <p:ph type="title" hasCustomPrompt="1"/>
          </p:nvPr>
        </p:nvSpPr>
        <p:spPr>
          <a:xfrm>
            <a:off x="2670093" y="3111501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Slide</a:t>
            </a:r>
            <a:r>
              <a:rPr dirty="0"/>
              <a:t> Text</a:t>
            </a:r>
          </a:p>
        </p:txBody>
      </p:sp>
      <p:sp>
        <p:nvSpPr>
          <p:cNvPr id="8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077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355879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523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609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3200" b="1" dirty="0">
                <a:solidFill>
                  <a:srgbClr val="01588E"/>
                </a:solidFill>
                <a:sym typeface="Calibri"/>
              </a:rPr>
              <a:t>There are </a:t>
            </a:r>
            <a:r>
              <a:rPr lang="en-US" sz="3200" b="1" dirty="0" smtClean="0">
                <a:solidFill>
                  <a:srgbClr val="01588E"/>
                </a:solidFill>
                <a:sym typeface="Calibri"/>
              </a:rPr>
              <a:t>three </a:t>
            </a:r>
            <a:r>
              <a:rPr lang="en-US" sz="3200" b="1" dirty="0">
                <a:solidFill>
                  <a:srgbClr val="01588E"/>
                </a:solidFill>
                <a:sym typeface="Calibri"/>
              </a:rPr>
              <a:t>approaches to reaching a radio station’s weekly audience</a:t>
            </a:r>
          </a:p>
        </p:txBody>
      </p:sp>
      <p:sp>
        <p:nvSpPr>
          <p:cNvPr id="20" name="Shape 100"/>
          <p:cNvSpPr/>
          <p:nvPr/>
        </p:nvSpPr>
        <p:spPr>
          <a:xfrm>
            <a:off x="175364" y="1803394"/>
            <a:ext cx="2819994" cy="707882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2000" b="1" dirty="0" smtClean="0">
                <a:solidFill>
                  <a:srgbClr val="003463"/>
                </a:solidFill>
              </a:rPr>
              <a:t>Image awareness campaign</a:t>
            </a:r>
            <a:endParaRPr sz="1600" dirty="0">
              <a:solidFill>
                <a:srgbClr val="003463"/>
              </a:solidFill>
            </a:endParaRPr>
          </a:p>
        </p:txBody>
      </p:sp>
      <p:sp>
        <p:nvSpPr>
          <p:cNvPr id="21" name="Shape 100"/>
          <p:cNvSpPr/>
          <p:nvPr/>
        </p:nvSpPr>
        <p:spPr>
          <a:xfrm>
            <a:off x="3419571" y="1803394"/>
            <a:ext cx="2319021" cy="707882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2000" b="1" dirty="0" smtClean="0">
                <a:solidFill>
                  <a:srgbClr val="003463"/>
                </a:solidFill>
              </a:rPr>
              <a:t>High impact campaign</a:t>
            </a:r>
            <a:endParaRPr sz="1600" dirty="0">
              <a:solidFill>
                <a:srgbClr val="003463"/>
              </a:solidFill>
            </a:endParaRPr>
          </a:p>
        </p:txBody>
      </p:sp>
      <p:sp>
        <p:nvSpPr>
          <p:cNvPr id="22" name="Shape 100"/>
          <p:cNvSpPr/>
          <p:nvPr/>
        </p:nvSpPr>
        <p:spPr>
          <a:xfrm>
            <a:off x="6528593" y="1803394"/>
            <a:ext cx="2276184" cy="707882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2000" b="1" dirty="0" smtClean="0">
                <a:solidFill>
                  <a:srgbClr val="003463"/>
                </a:solidFill>
              </a:rPr>
              <a:t>Grand opening campaign</a:t>
            </a:r>
            <a:endParaRPr sz="1600" dirty="0">
              <a:solidFill>
                <a:srgbClr val="003463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067095" y="2705201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6373968" y="2705201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1922" y="3244465"/>
            <a:ext cx="17068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Reaches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half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 of the station’s audience an average of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2 times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53940" y="3244465"/>
            <a:ext cx="20502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Reaches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two-thirds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 of the station’s audience an average of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3 times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15834" y="3244465"/>
            <a:ext cx="19017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Reaches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78%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of the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station’s audience an average of</a:t>
            </a: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4.3 times</a:t>
            </a:r>
          </a:p>
        </p:txBody>
      </p:sp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056421"/>
              </p:ext>
            </p:extLst>
          </p:nvPr>
        </p:nvGraphicFramePr>
        <p:xfrm>
          <a:off x="476246" y="1415435"/>
          <a:ext cx="8354602" cy="45014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7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47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447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3986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1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# of ads, promos or song spins per week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426731"/>
                  </a:ext>
                </a:extLst>
              </a:tr>
              <a:tr h="72931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Light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1/2 of audience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Medium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2/3 of audience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Heavy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78% of audience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563">
                <a:tc rowSpan="11"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Format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Top 40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103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563"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Sports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29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57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97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563"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Rock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55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93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563"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26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88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563"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Other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85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563"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Classic Rock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48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81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563"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Country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46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78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563"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Classic Hits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45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77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563"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Urban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43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73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2563"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News/Talk</a:t>
                      </a:r>
                      <a:endParaRPr lang="en-US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42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71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2563"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Spanish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42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457166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71</a:t>
                      </a: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401097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70170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1588E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AM/FM radio formats: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1588E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1588E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# of weekly ads, promos, or song spins vary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" y="6362703"/>
            <a:ext cx="5638799" cy="438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Source: Spring 2020 Nielsen Audio Nationwide, Adults 18+, Mon-Sun 6a-Midnight, Diary Markets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3273598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53676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defTabSz="457189" eaLnBrk="1">
              <a:defRPr sz="3200" b="1" kern="0">
                <a:solidFill>
                  <a:srgbClr val="01588E"/>
                </a:solidFill>
                <a:uLnTx/>
                <a:latin typeface="Century Gothic"/>
              </a:defRPr>
            </a:lvl1pPr>
          </a:lstStyle>
          <a:p>
            <a:r>
              <a:rPr lang="en-US" sz="2800" dirty="0">
                <a:sym typeface="Calibri"/>
              </a:rPr>
              <a:t>Schedule creation worksheet:</a:t>
            </a:r>
            <a:br>
              <a:rPr lang="en-US" sz="2800" dirty="0">
                <a:sym typeface="Calibri"/>
              </a:rPr>
            </a:br>
            <a:r>
              <a:rPr lang="en-US" sz="2800" dirty="0">
                <a:sym typeface="Calibri"/>
              </a:rPr>
              <a:t>How to calculate 3 different advertising schedules at light, medium, and heavy levels of reach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715" y="2781153"/>
            <a:ext cx="2133469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Station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Cume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j-ea"/>
              <a:cs typeface="+mj-cs"/>
              <a:sym typeface="Calibri"/>
            </a:endParaRP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463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÷</a:t>
            </a: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Average</a:t>
            </a: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quarter-hour persons</a:t>
            </a: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463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=</a:t>
            </a: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Station turnover</a:t>
            </a: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(Turnover is the number of different groups that make up a station’s audience)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08422" y="3250513"/>
            <a:ext cx="19505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Station turnover</a:t>
            </a: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463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=</a:t>
            </a: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Number of ads per week, Monday-Sunday 6AM-midnight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13558" y="3112013"/>
            <a:ext cx="19505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Double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 the station turnover</a:t>
            </a: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463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=</a:t>
            </a: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Number of ads per week, Monday-Sunday 6AM-midnight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73829" y="2531085"/>
            <a:ext cx="1999033" cy="3470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Multiply the station turnover by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3.3</a:t>
            </a: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463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=</a:t>
            </a: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Number of ads per week, Monday-Sunday 6AM-midnight</a:t>
            </a:r>
          </a:p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*This campaign is also known as the “OES campaign” – the optimum effective schedule invented by Steve Marx.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2280489" y="2757415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Shape 100"/>
          <p:cNvSpPr/>
          <p:nvPr/>
        </p:nvSpPr>
        <p:spPr>
          <a:xfrm>
            <a:off x="0" y="1705794"/>
            <a:ext cx="2276184" cy="584771"/>
          </a:xfrm>
          <a:prstGeom prst="rect">
            <a:avLst/>
          </a:prstGeom>
          <a:solidFill>
            <a:srgbClr val="003463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1588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Determine station turnover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20" name="Shape 100"/>
          <p:cNvSpPr/>
          <p:nvPr/>
        </p:nvSpPr>
        <p:spPr>
          <a:xfrm>
            <a:off x="2276184" y="1705794"/>
            <a:ext cx="2276184" cy="584771"/>
          </a:xfrm>
          <a:prstGeom prst="rect">
            <a:avLst/>
          </a:prstGeom>
          <a:solidFill>
            <a:srgbClr val="1F8EC5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1588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Image awareness campaign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21" name="Shape 100"/>
          <p:cNvSpPr/>
          <p:nvPr/>
        </p:nvSpPr>
        <p:spPr>
          <a:xfrm>
            <a:off x="4552368" y="1705794"/>
            <a:ext cx="2319021" cy="584771"/>
          </a:xfrm>
          <a:prstGeom prst="rect">
            <a:avLst/>
          </a:prstGeom>
          <a:solidFill>
            <a:srgbClr val="0770B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1588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High impact campaign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22" name="Shape 100"/>
          <p:cNvSpPr/>
          <p:nvPr/>
        </p:nvSpPr>
        <p:spPr>
          <a:xfrm>
            <a:off x="6867816" y="1705794"/>
            <a:ext cx="2276184" cy="584771"/>
          </a:xfrm>
          <a:prstGeom prst="rect">
            <a:avLst/>
          </a:prstGeom>
          <a:solidFill>
            <a:srgbClr val="2DA5D7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1588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Grand opening campaign*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611118" y="2757415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6871389" y="2757415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8662367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0" ma:contentTypeDescription="Create a new document." ma:contentTypeScope="" ma:versionID="79e5ac0314910346e238df8c02ec4081">
  <xsd:schema xmlns:xsd="http://www.w3.org/2001/XMLSchema" xmlns:xs="http://www.w3.org/2001/XMLSchema" xmlns:p="http://schemas.microsoft.com/office/2006/metadata/properties" xmlns:ns2="f66c9f24-4844-4d15-b9ba-64c15d203fe1" targetNamespace="http://schemas.microsoft.com/office/2006/metadata/properties" ma:root="true" ma:fieldsID="a6fc78754258847ce405df8894f95411" ns2:_=""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A58C17-4F4C-447A-908E-FAD369CCC3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www.w3.org/XML/1998/namespace"/>
    <ds:schemaRef ds:uri="f66c9f24-4844-4d15-b9ba-64c15d203fe1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13979</TotalTime>
  <Words>249</Words>
  <Application>Microsoft Office PowerPoint</Application>
  <PresentationFormat>On-screen Show (4:3)</PresentationFormat>
  <Paragraphs>87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Century Gothic</vt:lpstr>
      <vt:lpstr>Helvetica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535</cp:revision>
  <cp:lastPrinted>2018-05-08T16:45:16Z</cp:lastPrinted>
  <dcterms:modified xsi:type="dcterms:W3CDTF">2022-01-05T17:19:14Z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</Properties>
</file>