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7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00000"/>
    <a:srgbClr val="929191"/>
    <a:srgbClr val="01588E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025" autoAdjust="0"/>
  </p:normalViewPr>
  <p:slideViewPr>
    <p:cSldViewPr snapToGrid="0" snapToObjects="1">
      <p:cViewPr varScale="1">
        <p:scale>
          <a:sx n="61" d="100"/>
          <a:sy n="61" d="100"/>
        </p:scale>
        <p:origin x="1306" y="53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9830" y="185890"/>
            <a:ext cx="8864341" cy="617538"/>
          </a:xfrm>
        </p:spPr>
        <p:txBody>
          <a:bodyPr>
            <a:noAutofit/>
          </a:bodyPr>
          <a:lstStyle/>
          <a:p>
            <a:r>
              <a:rPr lang="en-US" dirty="0" smtClean="0"/>
              <a:t>Now Is The Time:</a:t>
            </a:r>
            <a:br>
              <a:rPr lang="en-US" dirty="0" smtClean="0"/>
            </a:br>
            <a:r>
              <a:rPr lang="en-US" dirty="0" smtClean="0"/>
              <a:t>Reach </a:t>
            </a:r>
            <a:r>
              <a:rPr lang="en-US" dirty="0"/>
              <a:t>Voters With AM/FM Radio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60672" y="6129032"/>
            <a:ext cx="7126890" cy="738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</a:rPr>
              <a:t>Nielsen Scarborough USA+ 2021 Release 1 Total (Jan 2020– May 2021), Outdoor/Radio/TV/Internet/Pandora/Spotify/</a:t>
            </a:r>
            <a:r>
              <a:rPr lang="en-US" sz="800" dirty="0" err="1">
                <a:solidFill>
                  <a:schemeClr val="tx1"/>
                </a:solidFill>
              </a:rPr>
              <a:t>SiriusXM</a:t>
            </a:r>
            <a:r>
              <a:rPr lang="en-US" sz="800" dirty="0">
                <a:solidFill>
                  <a:schemeClr val="tx1"/>
                </a:solidFill>
              </a:rPr>
              <a:t>/Hulu/YouTube: used in last 7 days. Facebook/Instagram/Twitter: used in past 30 days. Outdoor defined as Any miles traveled in car, van, truck or bus last 7 days. *Direct mail/Coupons in mail defined as How household usually obtains coupons (HHLD): Mail. Podcast source: Podcast </a:t>
            </a:r>
            <a:r>
              <a:rPr lang="en-US" sz="800" dirty="0" err="1">
                <a:solidFill>
                  <a:schemeClr val="tx1"/>
                </a:solidFill>
              </a:rPr>
              <a:t>Recontact</a:t>
            </a:r>
            <a:r>
              <a:rPr lang="en-US" sz="800" dirty="0">
                <a:solidFill>
                  <a:schemeClr val="tx1"/>
                </a:solidFill>
              </a:rPr>
              <a:t> Study (USA+) 2020 Release 2 Total (May 2021); Middle: Spring 2021 MRI-Simmons </a:t>
            </a:r>
            <a:r>
              <a:rPr lang="en-US" sz="800" dirty="0" smtClean="0">
                <a:solidFill>
                  <a:schemeClr val="tx1"/>
                </a:solidFill>
              </a:rPr>
              <a:t>USA</a:t>
            </a:r>
            <a:r>
              <a:rPr lang="en-US" sz="800" dirty="0">
                <a:solidFill>
                  <a:schemeClr val="tx1"/>
                </a:solidFill>
              </a:rPr>
              <a:t>; Right: Edison Research, “Share of Ear,” Q3-Q4 2020, Q1-Q2 2021. Persons 18</a:t>
            </a:r>
            <a:r>
              <a:rPr lang="en-US" sz="800" dirty="0" smtClean="0">
                <a:solidFill>
                  <a:schemeClr val="tx1"/>
                </a:solidFill>
              </a:rPr>
              <a:t>+; </a:t>
            </a:r>
            <a:r>
              <a:rPr lang="en-US" sz="800" dirty="0" err="1" smtClean="0">
                <a:solidFill>
                  <a:schemeClr val="tx1"/>
                </a:solidFill>
              </a:rPr>
              <a:t>SiriusXM</a:t>
            </a:r>
            <a:r>
              <a:rPr lang="en-US" sz="800" dirty="0">
                <a:solidFill>
                  <a:schemeClr val="tx1"/>
                </a:solidFill>
              </a:rPr>
              <a:t>: Ad-Supported: Spoken Word. Ad-Free: Music; Party affiliation is self-identified</a:t>
            </a:r>
            <a:r>
              <a:rPr lang="en-US" sz="800" dirty="0" smtClean="0">
                <a:solidFill>
                  <a:schemeClr val="tx1"/>
                </a:solidFill>
              </a:rPr>
              <a:t>.</a:t>
            </a:r>
            <a:endParaRPr lang="en-US" sz="8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2838429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091061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Shape 100"/>
          <p:cNvSpPr/>
          <p:nvPr/>
        </p:nvSpPr>
        <p:spPr>
          <a:xfrm>
            <a:off x="2854968" y="1089774"/>
            <a:ext cx="3183175" cy="523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AM/FM radio supplements cable TV audience losses</a:t>
            </a:r>
          </a:p>
        </p:txBody>
      </p:sp>
      <p:sp>
        <p:nvSpPr>
          <p:cNvPr id="20" name="Shape 100"/>
          <p:cNvSpPr/>
          <p:nvPr/>
        </p:nvSpPr>
        <p:spPr>
          <a:xfrm>
            <a:off x="5969046" y="1089774"/>
            <a:ext cx="3257091" cy="523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AM/FM radio dominates audio share among registered voters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7255" y="1848279"/>
            <a:ext cx="280067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sz="1050" b="1" dirty="0">
                <a:solidFill>
                  <a:schemeClr val="tx1"/>
                </a:solidFill>
              </a:rPr>
              <a:t>Share of ad-supported audio time spent among persons 18+ </a:t>
            </a:r>
          </a:p>
          <a:p>
            <a:pPr algn="ctr" defTabSz="457189"/>
            <a:r>
              <a:rPr lang="en-US" sz="1050" b="1" dirty="0">
                <a:solidFill>
                  <a:schemeClr val="tx1"/>
                </a:solidFill>
              </a:rPr>
              <a:t>(among registered voters)</a:t>
            </a:r>
          </a:p>
        </p:txBody>
      </p:sp>
      <p:sp>
        <p:nvSpPr>
          <p:cNvPr id="4" name="Rectangle 3"/>
          <p:cNvSpPr/>
          <p:nvPr/>
        </p:nvSpPr>
        <p:spPr>
          <a:xfrm>
            <a:off x="60672" y="1089774"/>
            <a:ext cx="28526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 smtClean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AM/FM radio and digital reach almost all registered voters</a:t>
            </a:r>
            <a:endParaRPr lang="en-US" sz="1400" b="1" dirty="0">
              <a:solidFill>
                <a:srgbClr val="2DA5D7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4678" y="1848279"/>
            <a:ext cx="20826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sz="1050" b="1" dirty="0">
                <a:solidFill>
                  <a:schemeClr val="tx1"/>
                </a:solidFill>
              </a:rPr>
              <a:t>% of registered voters reached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210087" y="2207375"/>
            <a:ext cx="2370302" cy="1966394"/>
            <a:chOff x="8491307" y="2481862"/>
            <a:chExt cx="3160403" cy="2621859"/>
          </a:xfrm>
        </p:grpSpPr>
        <p:sp>
          <p:nvSpPr>
            <p:cNvPr id="25" name="Title 1"/>
            <p:cNvSpPr txBox="1">
              <a:spLocks/>
            </p:cNvSpPr>
            <p:nvPr/>
          </p:nvSpPr>
          <p:spPr>
            <a:xfrm>
              <a:off x="8491307" y="3903393"/>
              <a:ext cx="3160403" cy="1200328"/>
            </a:xfrm>
            <a:prstGeom prst="rect">
              <a:avLst/>
            </a:prstGeom>
          </p:spPr>
          <p:txBody>
            <a:bodyPr vert="horz" wrap="square" lIns="68580" tIns="34290" rIns="68580" bIns="3429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342900">
                <a:lnSpc>
                  <a:spcPct val="100000"/>
                </a:lnSpc>
                <a:defRPr/>
              </a:pPr>
              <a:r>
                <a:rPr lang="en-US" sz="1800" dirty="0">
                  <a:solidFill>
                    <a:srgbClr val="000000"/>
                  </a:solidFill>
                  <a:latin typeface="Century Gothic"/>
                  <a:ea typeface="Verdana" panose="020B0604030504040204" pitchFamily="34" charset="0"/>
                  <a:cs typeface="Verdana" panose="020B0604030504040204" pitchFamily="34" charset="0"/>
                </a:rPr>
                <a:t>non-pay TV consumers who do not see cable ads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762726" y="3032386"/>
              <a:ext cx="2667826" cy="11387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 hangingPunct="1">
                <a:defRPr/>
              </a:pPr>
              <a:r>
                <a:rPr lang="en-US" sz="4950" b="1" kern="1200" dirty="0">
                  <a:solidFill>
                    <a:srgbClr val="003463"/>
                  </a:solidFill>
                  <a:latin typeface="Century Gothic"/>
                  <a:ea typeface="Verdana" panose="020B0604030504040204" pitchFamily="34" charset="0"/>
                  <a:cs typeface="Verdana" panose="020B0604030504040204" pitchFamily="34" charset="0"/>
                </a:rPr>
                <a:t>47.7M</a:t>
              </a:r>
            </a:p>
          </p:txBody>
        </p:sp>
        <p:sp>
          <p:nvSpPr>
            <p:cNvPr id="27" name="Title 1"/>
            <p:cNvSpPr txBox="1">
              <a:spLocks/>
            </p:cNvSpPr>
            <p:nvPr/>
          </p:nvSpPr>
          <p:spPr>
            <a:xfrm>
              <a:off x="8491307" y="2481862"/>
              <a:ext cx="3160403" cy="830998"/>
            </a:xfrm>
            <a:prstGeom prst="rect">
              <a:avLst/>
            </a:prstGeom>
          </p:spPr>
          <p:txBody>
            <a:bodyPr vert="horz" wrap="square" lIns="68580" tIns="34290" rIns="68580" bIns="3429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342900">
                <a:lnSpc>
                  <a:spcPct val="100000"/>
                </a:lnSpc>
                <a:defRPr/>
              </a:pPr>
              <a:r>
                <a:rPr lang="en-US" sz="1800" dirty="0">
                  <a:solidFill>
                    <a:srgbClr val="000000"/>
                  </a:solidFill>
                  <a:latin typeface="Century Gothic"/>
                  <a:ea typeface="Verdana" panose="020B0604030504040204" pitchFamily="34" charset="0"/>
                  <a:cs typeface="Verdana" panose="020B0604030504040204" pitchFamily="34" charset="0"/>
                </a:rPr>
                <a:t>AM/FM radio reaches</a:t>
              </a:r>
            </a:p>
          </p:txBody>
        </p:sp>
      </p:grpSp>
      <p:pic>
        <p:nvPicPr>
          <p:cNvPr id="28" name="Picture 2" descr="https://eastus1-mediap.svc.ms/transform/thumbnail?provider=spo&amp;inputFormat=png&amp;cs=NWUzY2U2YzAtMmIxZi00Mjg1LThkNGItNzVlZTc4Nzg3MzQ2fFNQTw&amp;docid=https%3A%2F%2Fcumulusmedia.sharepoint.com%3A443%2Fsites%2FWWOMarketingInsights%2F_api%2Fv2.0%2Fdrives%2Fb!wYc7vBtLK0ypcXwMjog8JkdHB25X00xHirWbk4ejWSAkn2z2REgVTbm6ZMFdID_h%2Fitems%2F01ZF52MBK7PZZOAE2SFRLIQ655LI5AG7AR%3Fversion%3DPublished&amp;access_token=eyJ0eXAiOiJKV1QiLCJhbGciOiJub25lIn0.eyJhdWQiOiIwMDAwMDAwMy0wMDAwLTBmZjEtY2UwMC0wMDAwMDAwMDAwMDAvY3VtdWx1c21lZGlhLnNoYXJlcG9pbnQuY29tQGU1ZDY3MDlmLWJlY2YtNGIwNS04Y2VlLTM3ZjVhNjI2MTdjNCIsImlzcyI6IjAwMDAwMDAzLTAwMDAtMGZmMS1jZTAwLTAwMDAwMDAwMDAwMCIsIm5iZiI6IjE2MjI3MzI0MDAiLCJleHAiOiIxNjIyNzU0MDAwIiwiZW5kcG9pbnR1cmwiOiJVQThSRktRaUZITkhlMC9VZTErWjd2Rkp5cFlPTlZHNGUvM0RJaklqcFlzPSIsImVuZHBvaW50dXJsTGVuZ3RoIjoiMTQ2IiwiaXNsb29wYmFjayI6IlRydWUiLCJ2ZXIiOiJoYXNoZWRwcm9vZnRva2VuIiwic2l0ZWlkIjoiWW1NellqZzNZekV0TkdJeFlpMDBZekppTFdFNU56RXROMk13WXpobE9EZ3pZekkyIiwiYXBwX2Rpc3BsYXluYW1lIjoiTWljcm9zb2Z0IFRlYW1zIFdlYiBDbGllbnQiLCJnaXZlbl9uYW1lIjoiTGF1cmVuIiwiZmFtaWx5X25hbWUiOiJWZXRyYW5vIiwiYXBwaWQiOiI1ZTNjZTZjMC0yYjFmLTQyODUtOGQ0Yi03NWVlNzg3ODczNDYiLCJ0aWQiOiJlNWQ2NzA5Zi1iZWNmLTRiMDUtOGNlZS0zN2Y1YTYyNjE3YzQiLCJ1cG4iOiJsdmV0cmFub0B3ZXN0d29vZG9uZS5jb20iLCJwdWlkIjoiMTAwMzIwMDA5NjI0OTEwQSIsImNhY2hla2V5IjoiMGguZnxtZW1iZXJzaGlwfDEwMDMyMDAwOTYyNDkxMGFAbGl2ZS5jb20iLCJzY3AiOiJteWZpbGVzLndyaXRlIGFsbHNpdGVzLmZ1bGxjb250cm9sIGFsbHNpdGVzLm1hbmFnZSBhbGxwcm9maWxlcy53cml0ZSIsImFjcnMiOiJyMSxyMixyMyxjMSxjMixjMyIsInR0IjoiMiIsInVzZVBlcnNpc3RlbnRDb29raWUiOm51bGx9.ckIwZUVXNFRUSlljeUkzb1FDLzRGTGtHcUx1WUt2SFZLb3ZvTW1BRjN3Zz0&amp;encodeFailures=1&amp;width=1515&amp;height=6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670" y="4356563"/>
            <a:ext cx="1465770" cy="115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2" y="2339681"/>
            <a:ext cx="2670279" cy="38591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9760" y="2707966"/>
            <a:ext cx="2731245" cy="31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3" ma:contentTypeDescription="Create a new document." ma:contentTypeScope="" ma:versionID="505f32560331fcffc1f197124c2b96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targetNamespace="http://schemas.microsoft.com/office/2006/metadata/properties" ma:root="true" ma:fieldsID="a2d4189e3289652751b8219882c089fb" ns1:_="" ns2:_="">
    <xsd:import namespace="http://schemas.microsoft.com/sharepoint/v3"/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6524657-737A-428B-953E-3E9AF90681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AAA4F5-5957-4DD7-85D2-46F71D62F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7653A1-2D7D-42EA-9750-BDE669D4E9DB}">
  <ds:schemaRefs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dcmitype/"/>
    <ds:schemaRef ds:uri="f66c9f24-4844-4d15-b9ba-64c15d203fe1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14632</TotalTime>
  <Words>191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Verdana</vt:lpstr>
      <vt:lpstr>Office Theme</vt:lpstr>
      <vt:lpstr>Now Is The Time: Reach Voters With AM/FM Radio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599</cp:revision>
  <cp:lastPrinted>2018-05-08T16:45:16Z</cp:lastPrinted>
  <dcterms:modified xsi:type="dcterms:W3CDTF">2021-11-22T17:20:54Z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4862400</vt:r8>
  </property>
</Properties>
</file>