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87" r:id="rId5"/>
  </p:sldIdLst>
  <p:sldSz cx="9144000" cy="6858000" type="screen4x3"/>
  <p:notesSz cx="7315200" cy="96012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00000"/>
    <a:srgbClr val="929191"/>
    <a:srgbClr val="01588E"/>
    <a:srgbClr val="666666"/>
    <a:srgbClr val="004C93"/>
    <a:srgbClr val="0053A0"/>
    <a:srgbClr val="1C61A0"/>
    <a:srgbClr val="164E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025" autoAdjust="0"/>
  </p:normalViewPr>
  <p:slideViewPr>
    <p:cSldViewPr snapToGrid="0" snapToObjects="1">
      <p:cViewPr varScale="1">
        <p:scale>
          <a:sx n="61" d="100"/>
          <a:sy n="61" d="100"/>
        </p:scale>
        <p:origin x="1306" y="4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F8516-2899-B645-A02E-84909ADB0A76}" type="datetimeFigureOut">
              <a:rPr lang="en-US" smtClean="0"/>
              <a:t>7/21/2021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75360" y="4560570"/>
            <a:ext cx="5364480" cy="4320540"/>
          </a:xfrm>
          <a:prstGeom prst="rect">
            <a:avLst/>
          </a:prstGeom>
        </p:spPr>
        <p:txBody>
          <a:bodyPr lIns="96647" tIns="48324" rIns="96647" bIns="48324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>
            <a:extLst/>
          </a:blip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>
            <a:extLst/>
          </a:blip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9830" y="261046"/>
            <a:ext cx="8864341" cy="617538"/>
          </a:xfrm>
        </p:spPr>
        <p:txBody>
          <a:bodyPr>
            <a:noAutofit/>
          </a:bodyPr>
          <a:lstStyle/>
          <a:p>
            <a:r>
              <a:rPr lang="en-US" sz="2800" dirty="0" smtClean="0"/>
              <a:t>Nielsen Consumer Study: Americans are “ready to go” and commuting to work outside the home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450" y="6491422"/>
            <a:ext cx="625404" cy="2201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3" name="Shape 160">
            <a:extLst>
              <a:ext uri="{FF2B5EF4-FFF2-40B4-BE49-F238E27FC236}">
                <a16:creationId xmlns:a16="http://schemas.microsoft.com/office/drawing/2014/main" id="{4F048904-588A-0642-BD41-9EBE7461E7B2}"/>
              </a:ext>
            </a:extLst>
          </p:cNvPr>
          <p:cNvSpPr/>
          <p:nvPr/>
        </p:nvSpPr>
        <p:spPr>
          <a:xfrm>
            <a:off x="29139" y="6126052"/>
            <a:ext cx="7094725" cy="6771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7" tIns="60957" rIns="60957" bIns="60957">
            <a:spAutoFit/>
          </a:bodyPr>
          <a:lstStyle/>
          <a:p>
            <a:r>
              <a:rPr lang="en-US" sz="600" dirty="0">
                <a:solidFill>
                  <a:schemeClr val="tx1"/>
                </a:solidFill>
              </a:rPr>
              <a:t>Source: </a:t>
            </a:r>
            <a:r>
              <a:rPr lang="en-US" sz="600" dirty="0" smtClean="0">
                <a:solidFill>
                  <a:schemeClr val="tx1"/>
                </a:solidFill>
              </a:rPr>
              <a:t>Left: </a:t>
            </a:r>
            <a:r>
              <a:rPr lang="en-US" sz="600" dirty="0" smtClean="0">
                <a:solidFill>
                  <a:schemeClr val="tx1"/>
                </a:solidFill>
              </a:rPr>
              <a:t>Custom </a:t>
            </a:r>
            <a:r>
              <a:rPr lang="en-US" sz="600" dirty="0">
                <a:solidFill>
                  <a:schemeClr val="tx1"/>
                </a:solidFill>
              </a:rPr>
              <a:t>Nielsen study conducted </a:t>
            </a:r>
            <a:r>
              <a:rPr lang="en-US" sz="600" dirty="0" smtClean="0">
                <a:solidFill>
                  <a:schemeClr val="tx1"/>
                </a:solidFill>
              </a:rPr>
              <a:t>March </a:t>
            </a:r>
            <a:r>
              <a:rPr lang="en-US" sz="600" dirty="0">
                <a:solidFill>
                  <a:schemeClr val="tx1"/>
                </a:solidFill>
              </a:rPr>
              <a:t>2021 &amp; June 2021 via an online survey among </a:t>
            </a:r>
            <a:r>
              <a:rPr lang="en-US" sz="600" dirty="0" smtClean="0">
                <a:solidFill>
                  <a:schemeClr val="tx1"/>
                </a:solidFill>
              </a:rPr>
              <a:t>P18+; Middle: </a:t>
            </a:r>
            <a:r>
              <a:rPr lang="en-US" sz="600" dirty="0">
                <a:solidFill>
                  <a:schemeClr val="tx1"/>
                </a:solidFill>
                <a:sym typeface="Arial"/>
              </a:rPr>
              <a:t>Custom Nielsen study conducted April 2020, May 2020, June 2020, October 2020, March 2021 &amp; June 2021 via an online survey among P18</a:t>
            </a:r>
            <a:r>
              <a:rPr lang="en-US" sz="600" dirty="0" smtClean="0">
                <a:solidFill>
                  <a:schemeClr val="tx1"/>
                </a:solidFill>
                <a:sym typeface="Arial"/>
              </a:rPr>
              <a:t>+</a:t>
            </a:r>
            <a:r>
              <a:rPr lang="en-US" sz="600" dirty="0" smtClean="0">
                <a:solidFill>
                  <a:schemeClr val="tx1"/>
                </a:solidFill>
              </a:rPr>
              <a:t>; </a:t>
            </a:r>
            <a:r>
              <a:rPr lang="en-US" sz="600" dirty="0">
                <a:solidFill>
                  <a:schemeClr val="tx1"/>
                </a:solidFill>
                <a:sym typeface="Arial"/>
              </a:rPr>
              <a:t>Employed persons: Those who stopped going to their workplace when COVID-19 started and do not plan to go back for the foreseeable future &amp; those who plan to go back </a:t>
            </a:r>
            <a:r>
              <a:rPr lang="en-US" sz="600" dirty="0" smtClean="0">
                <a:solidFill>
                  <a:schemeClr val="tx1"/>
                </a:solidFill>
                <a:sym typeface="Arial"/>
              </a:rPr>
              <a:t>soon; </a:t>
            </a:r>
            <a:r>
              <a:rPr lang="en-US" sz="600" dirty="0" smtClean="0">
                <a:solidFill>
                  <a:schemeClr val="tx1"/>
                </a:solidFill>
              </a:rPr>
              <a:t>Right: </a:t>
            </a:r>
            <a:r>
              <a:rPr lang="en-US" sz="600" dirty="0">
                <a:solidFill>
                  <a:schemeClr val="tx1"/>
                </a:solidFill>
                <a:sym typeface="Arial"/>
              </a:rPr>
              <a:t>Custom Nielsen study conducted April 2020, May 2020, June 2020, October 2020, March 2021 &amp; June 2021 via an online survey among P18+. Employed persons: Continue to work outside the home; Stopped going into the workplace when COVID-19 started but have recently started to go back in; Furloughed or laid off but have since gone back to </a:t>
            </a:r>
            <a:r>
              <a:rPr lang="en-US" sz="600" dirty="0" smtClean="0">
                <a:solidFill>
                  <a:schemeClr val="tx1"/>
                </a:solidFill>
                <a:sym typeface="Arial"/>
              </a:rPr>
              <a:t>work, For </a:t>
            </a:r>
            <a:r>
              <a:rPr lang="en-US" sz="600" dirty="0">
                <a:solidFill>
                  <a:schemeClr val="tx1"/>
                </a:solidFill>
                <a:sym typeface="Arial"/>
              </a:rPr>
              <a:t>those who said they were “furloughed or laid off and have since gone back  to work” assumes the same ratio of those who work outside the home (52%) as the total employed </a:t>
            </a:r>
            <a:r>
              <a:rPr lang="en-US" sz="600" dirty="0" smtClean="0">
                <a:solidFill>
                  <a:schemeClr val="tx1"/>
                </a:solidFill>
                <a:sym typeface="Arial"/>
              </a:rPr>
              <a:t>population</a:t>
            </a:r>
            <a:endParaRPr lang="en-US" sz="600" dirty="0">
              <a:solidFill>
                <a:schemeClr val="tx1"/>
              </a:solidFill>
              <a:sym typeface="Arial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292611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829549-43B0-424E-B8BD-3C31EAE8323C}"/>
              </a:ext>
            </a:extLst>
          </p:cNvPr>
          <p:cNvCxnSpPr>
            <a:cxnSpLocks/>
          </p:cNvCxnSpPr>
          <p:nvPr/>
        </p:nvCxnSpPr>
        <p:spPr>
          <a:xfrm>
            <a:off x="6091061" y="3156361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Shape 100"/>
          <p:cNvSpPr/>
          <p:nvPr/>
        </p:nvSpPr>
        <p:spPr>
          <a:xfrm>
            <a:off x="2884122" y="1184778"/>
            <a:ext cx="3082353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Workers at home due to COVID-19 </a:t>
            </a:r>
            <a:r>
              <a:rPr lang="en-US" sz="1400" b="1" dirty="0" smtClean="0">
                <a:solidFill>
                  <a:srgbClr val="2DA5D7"/>
                </a:solidFill>
              </a:rPr>
              <a:t>declined by </a:t>
            </a:r>
            <a:r>
              <a:rPr lang="en-US" sz="1400" b="1" dirty="0">
                <a:solidFill>
                  <a:srgbClr val="2DA5D7"/>
                </a:solidFill>
              </a:rPr>
              <a:t>more than two-thirds since April 2020</a:t>
            </a:r>
            <a:endParaRPr lang="en-US" sz="1400" b="1" dirty="0">
              <a:solidFill>
                <a:srgbClr val="2DA5D7"/>
              </a:solidFill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5886909" y="1184778"/>
            <a:ext cx="3257091" cy="7386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Among those </a:t>
            </a:r>
            <a:r>
              <a:rPr lang="en-US" sz="1400" b="1" dirty="0" smtClean="0">
                <a:solidFill>
                  <a:srgbClr val="2DA5D7"/>
                </a:solidFill>
              </a:rPr>
              <a:t>employed,</a:t>
            </a:r>
            <a:br>
              <a:rPr lang="en-US" sz="1400" b="1" dirty="0" smtClean="0">
                <a:solidFill>
                  <a:srgbClr val="2DA5D7"/>
                </a:solidFill>
              </a:rPr>
            </a:br>
            <a:r>
              <a:rPr lang="en-US" sz="1400" b="1" dirty="0" smtClean="0">
                <a:solidFill>
                  <a:srgbClr val="2DA5D7"/>
                </a:solidFill>
              </a:rPr>
              <a:t>two-thirds </a:t>
            </a:r>
            <a:r>
              <a:rPr lang="en-US" sz="1400" b="1" dirty="0">
                <a:solidFill>
                  <a:srgbClr val="2DA5D7"/>
                </a:solidFill>
              </a:rPr>
              <a:t>now work outside the home, up nearly +70% since April</a:t>
            </a:r>
            <a:endParaRPr lang="en-US" sz="1400" b="1" dirty="0">
              <a:solidFill>
                <a:srgbClr val="2DA5D7"/>
              </a:solidFill>
            </a:endParaRPr>
          </a:p>
        </p:txBody>
      </p:sp>
      <p:sp>
        <p:nvSpPr>
          <p:cNvPr id="25" name="Shape 100"/>
          <p:cNvSpPr/>
          <p:nvPr/>
        </p:nvSpPr>
        <p:spPr>
          <a:xfrm>
            <a:off x="159187" y="1184778"/>
            <a:ext cx="2555242" cy="52321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400" b="1" dirty="0">
                <a:solidFill>
                  <a:srgbClr val="2DA5D7"/>
                </a:solidFill>
              </a:rPr>
              <a:t>Nine in ten consumers are now ready to </a:t>
            </a:r>
            <a:r>
              <a:rPr lang="en-US" sz="1400" b="1" dirty="0" smtClean="0">
                <a:solidFill>
                  <a:srgbClr val="2DA5D7"/>
                </a:solidFill>
              </a:rPr>
              <a:t>go</a:t>
            </a:r>
            <a:endParaRPr sz="1400" dirty="0">
              <a:solidFill>
                <a:srgbClr val="2DA5D7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43915" y="2033849"/>
            <a:ext cx="2943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400" b="1" dirty="0">
                <a:solidFill>
                  <a:schemeClr val="tx1"/>
                </a:solidFill>
                <a:sym typeface="Arial"/>
              </a:rPr>
              <a:t>% of employed persons </a:t>
            </a:r>
            <a:r>
              <a:rPr lang="en-US" sz="1400" b="1" dirty="0" smtClean="0">
                <a:solidFill>
                  <a:schemeClr val="tx1"/>
                </a:solidFill>
                <a:sym typeface="Arial"/>
              </a:rPr>
              <a:t>working</a:t>
            </a:r>
          </a:p>
          <a:p>
            <a:pPr lvl="0" algn="ctr" defTabSz="457189">
              <a:defRPr/>
            </a:pPr>
            <a:r>
              <a:rPr lang="en-US" sz="1400" b="1" dirty="0">
                <a:solidFill>
                  <a:schemeClr val="tx1"/>
                </a:solidFill>
                <a:sym typeface="Arial"/>
              </a:rPr>
              <a:t>o</a:t>
            </a:r>
            <a:r>
              <a:rPr lang="en-US" sz="1400" b="1" dirty="0" smtClean="0">
                <a:solidFill>
                  <a:schemeClr val="tx1"/>
                </a:solidFill>
                <a:sym typeface="Arial"/>
              </a:rPr>
              <a:t>utside the home</a:t>
            </a:r>
            <a:endParaRPr lang="en-US" sz="1400" b="1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11233" y="2033849"/>
            <a:ext cx="26281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189">
              <a:defRPr/>
            </a:pPr>
            <a:r>
              <a:rPr lang="en-US" sz="1400" b="1" dirty="0">
                <a:solidFill>
                  <a:schemeClr val="tx1"/>
                </a:solidFill>
                <a:sym typeface="Arial"/>
              </a:rPr>
              <a:t>% of at-home workers due to </a:t>
            </a:r>
            <a:r>
              <a:rPr lang="en-US" sz="1400" b="1" dirty="0" smtClean="0">
                <a:solidFill>
                  <a:schemeClr val="tx1"/>
                </a:solidFill>
                <a:sym typeface="Arial"/>
              </a:rPr>
              <a:t>COVID-19</a:t>
            </a:r>
            <a:endParaRPr lang="en-US" sz="1400" b="1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0948" y="1818405"/>
            <a:ext cx="2531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189"/>
            <a:r>
              <a:rPr lang="en-US" sz="1400" b="1" dirty="0">
                <a:solidFill>
                  <a:schemeClr val="tx1"/>
                </a:solidFill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</a:rPr>
              <a:t>29 point </a:t>
            </a:r>
            <a:r>
              <a:rPr lang="en-US" sz="1400" b="1" dirty="0">
                <a:solidFill>
                  <a:schemeClr val="tx1"/>
                </a:solidFill>
              </a:rPr>
              <a:t>jump from March 2021 to June 2021 among </a:t>
            </a:r>
            <a:r>
              <a:rPr lang="en-US" sz="1400" b="1" dirty="0" smtClean="0">
                <a:solidFill>
                  <a:schemeClr val="tx1"/>
                </a:solidFill>
              </a:rPr>
              <a:t>the “ready </a:t>
            </a:r>
            <a:r>
              <a:rPr lang="en-US" sz="1400" b="1" dirty="0">
                <a:solidFill>
                  <a:schemeClr val="tx1"/>
                </a:solidFill>
              </a:rPr>
              <a:t>to go” segment</a:t>
            </a:r>
            <a:endParaRPr lang="en-US" sz="14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16" y="2329200"/>
            <a:ext cx="8663167" cy="3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2192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3" ma:contentTypeDescription="Create a new document." ma:contentTypeScope="" ma:versionID="505f32560331fcffc1f197124c2b96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targetNamespace="http://schemas.microsoft.com/office/2006/metadata/properties" ma:root="true" ma:fieldsID="a2d4189e3289652751b8219882c089fb" ns1:_="" ns2:_="">
    <xsd:import namespace="http://schemas.microsoft.com/sharepoint/v3"/>
    <xsd:import namespace="f66c9f24-4844-4d15-b9ba-64c15d203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7653A1-2D7D-42EA-9750-BDE669D4E9DB}">
  <ds:schemaRefs>
    <ds:schemaRef ds:uri="http://schemas.microsoft.com/office/2006/documentManagement/types"/>
    <ds:schemaRef ds:uri="http://purl.org/dc/elements/1.1/"/>
    <ds:schemaRef ds:uri="http://schemas.microsoft.com/sharepoint/v3"/>
    <ds:schemaRef ds:uri="http://schemas.microsoft.com/office/infopath/2007/PartnerControls"/>
    <ds:schemaRef ds:uri="http://www.w3.org/XML/1998/namespace"/>
    <ds:schemaRef ds:uri="f66c9f24-4844-4d15-b9ba-64c15d203fe1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9AAA4F5-5957-4DD7-85D2-46F71D62F4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524657-737A-428B-953E-3E9AF9068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14576</TotalTime>
  <Words>272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Helvetica</vt:lpstr>
      <vt:lpstr>Office Theme</vt:lpstr>
      <vt:lpstr>Nielsen Consumer Study: Americans are “ready to go” and commuting to work outside the home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589</cp:revision>
  <cp:lastPrinted>2018-05-08T16:45:16Z</cp:lastPrinted>
  <dcterms:modified xsi:type="dcterms:W3CDTF">2021-07-21T17:58:13Z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4862400</vt:r8>
  </property>
</Properties>
</file>