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929191"/>
    <a:srgbClr val="01588E"/>
    <a:srgbClr val="000000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5" autoAdjust="0"/>
    <p:restoredTop sz="94025" autoAdjust="0"/>
  </p:normalViewPr>
  <p:slideViewPr>
    <p:cSldViewPr snapToGrid="0" snapToObjects="1">
      <p:cViewPr varScale="1">
        <p:scale>
          <a:sx n="68" d="100"/>
          <a:sy n="68" d="100"/>
        </p:scale>
        <p:origin x="67" y="5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1046"/>
            <a:ext cx="9144001" cy="617538"/>
          </a:xfrm>
        </p:spPr>
        <p:txBody>
          <a:bodyPr>
            <a:noAutofit/>
          </a:bodyPr>
          <a:lstStyle/>
          <a:p>
            <a:pPr algn="ctr"/>
            <a:r>
              <a:rPr lang="en-US" sz="3100" dirty="0" smtClean="0"/>
              <a:t>AM/FM radio works for healthcare</a:t>
            </a:r>
            <a:endParaRPr lang="en-US" sz="31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92837" y="6348655"/>
            <a:ext cx="6780613" cy="538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900" dirty="0" smtClean="0">
                <a:solidFill>
                  <a:schemeClr val="tx1"/>
                </a:solidFill>
              </a:rPr>
              <a:t>Source: Left: </a:t>
            </a:r>
            <a:r>
              <a:rPr lang="en-US" sz="900" dirty="0" smtClean="0">
                <a:solidFill>
                  <a:schemeClr val="tx1"/>
                </a:solidFill>
                <a:sym typeface="Arial"/>
              </a:rPr>
              <a:t>Custom Nielsen study conducted March 2021 via an online survey among adults 18+; Middle &amp; Right: </a:t>
            </a:r>
            <a:r>
              <a:rPr lang="en-US" sz="900" dirty="0" smtClean="0">
                <a:solidFill>
                  <a:schemeClr val="tx1"/>
                </a:solidFill>
              </a:rPr>
              <a:t>Scarborough USA+ 2020 Release 2 Total (Jul 2019-Sep </a:t>
            </a:r>
            <a:r>
              <a:rPr lang="en-US" sz="900" dirty="0">
                <a:solidFill>
                  <a:schemeClr val="tx1"/>
                </a:solidFill>
              </a:rPr>
              <a:t>2020). </a:t>
            </a:r>
            <a:r>
              <a:rPr lang="en-US" sz="900" dirty="0" smtClean="0">
                <a:solidFill>
                  <a:schemeClr val="tx1"/>
                </a:solidFill>
              </a:rPr>
              <a:t>Adults 18</a:t>
            </a:r>
            <a:r>
              <a:rPr lang="en-US" sz="900" dirty="0">
                <a:solidFill>
                  <a:schemeClr val="tx1"/>
                </a:solidFill>
              </a:rPr>
              <a:t>+. Total Radio MSU 6a-12a </a:t>
            </a:r>
            <a:r>
              <a:rPr lang="en-US" sz="900" dirty="0" err="1">
                <a:solidFill>
                  <a:schemeClr val="tx1"/>
                </a:solidFill>
              </a:rPr>
              <a:t>cume</a:t>
            </a:r>
            <a:r>
              <a:rPr lang="en-US" sz="900" dirty="0">
                <a:solidFill>
                  <a:schemeClr val="tx1"/>
                </a:solidFill>
              </a:rPr>
              <a:t>, Heavy Radio </a:t>
            </a:r>
            <a:r>
              <a:rPr lang="en-US" sz="900" dirty="0" smtClean="0">
                <a:solidFill>
                  <a:schemeClr val="tx1"/>
                </a:solidFill>
              </a:rPr>
              <a:t>listeners (</a:t>
            </a:r>
            <a:r>
              <a:rPr lang="en-US" sz="900" dirty="0">
                <a:solidFill>
                  <a:schemeClr val="tx1"/>
                </a:solidFill>
              </a:rPr>
              <a:t>1st or 2nd quintile)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3073924" y="273236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5946282" y="273236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3303640" y="1060638"/>
            <a:ext cx="2453714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chemeClr val="tx1"/>
                </a:solidFill>
              </a:rPr>
              <a:t>AM/FM radio has massive reach among those who are insured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6244986" y="1060638"/>
            <a:ext cx="2563665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chemeClr val="tx1"/>
                </a:solidFill>
              </a:rPr>
              <a:t>AM/FM radio listeners take action after hearing healthcare ads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7182" y="2056946"/>
            <a:ext cx="2879273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3463"/>
                </a:solidFill>
              </a:rPr>
              <a:t>86</a:t>
            </a:r>
            <a:r>
              <a:rPr lang="en-US" sz="3200" b="1" dirty="0">
                <a:solidFill>
                  <a:srgbClr val="003463"/>
                </a:solidFill>
              </a:rPr>
              <a:t>%</a:t>
            </a: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of</a:t>
            </a:r>
            <a:r>
              <a:rPr kumimoji="0" lang="en-US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adults 18+ who have purchased non-prescription drugs after being exposed to a healthcare ad have listened to AM/FM radio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sp>
        <p:nvSpPr>
          <p:cNvPr id="25" name="Shape 100"/>
          <p:cNvSpPr/>
          <p:nvPr/>
        </p:nvSpPr>
        <p:spPr>
          <a:xfrm>
            <a:off x="290421" y="1060638"/>
            <a:ext cx="2659211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chemeClr val="tx1"/>
                </a:solidFill>
              </a:rPr>
              <a:t>Consumers are resuming routine healthcare appointments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5543" y="1936036"/>
            <a:ext cx="20089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100" b="1" dirty="0">
                <a:solidFill>
                  <a:schemeClr val="tx1"/>
                </a:solidFill>
                <a:sym typeface="Arial"/>
              </a:rPr>
              <a:t>% </a:t>
            </a:r>
            <a:r>
              <a:rPr lang="en-US" sz="1100" b="1" dirty="0" smtClean="0">
                <a:solidFill>
                  <a:schemeClr val="tx1"/>
                </a:solidFill>
                <a:sym typeface="Arial"/>
              </a:rPr>
              <a:t>of adults 18+ very/somewhat </a:t>
            </a:r>
            <a:r>
              <a:rPr lang="en-US" sz="1100" b="1" dirty="0">
                <a:solidFill>
                  <a:schemeClr val="tx1"/>
                </a:solidFill>
                <a:sym typeface="Arial"/>
              </a:rPr>
              <a:t>likely to do the following in next two months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61166" y="2495394"/>
            <a:ext cx="2538662" cy="3477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 smtClean="0">
                <a:ln>
                  <a:noFill/>
                </a:ln>
                <a:solidFill>
                  <a:srgbClr val="003463"/>
                </a:solidFill>
                <a:effectLst/>
                <a:uFillTx/>
                <a:sym typeface="Helvetica"/>
              </a:rPr>
              <a:t>85%</a:t>
            </a: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of adults 18+ with health insurance are AM/FM radio listeners and</a:t>
            </a:r>
          </a:p>
          <a:p>
            <a:pPr algn="ctr"/>
            <a:r>
              <a:rPr lang="en-US" sz="4000" b="1" dirty="0">
                <a:solidFill>
                  <a:srgbClr val="003463"/>
                </a:solidFill>
              </a:rPr>
              <a:t>40%</a:t>
            </a: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are heavy</a:t>
            </a:r>
            <a:br>
              <a:rPr lang="en-US" sz="2000" dirty="0" smtClean="0"/>
            </a:br>
            <a:r>
              <a:rPr lang="en-US" sz="2000" dirty="0" smtClean="0"/>
              <a:t>AM/FM radio listeners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66817" y="3908814"/>
            <a:ext cx="2720003" cy="2062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3463"/>
                </a:solidFill>
              </a:rPr>
              <a:t>85%</a:t>
            </a:r>
            <a:endParaRPr lang="en-US" sz="3200" b="1" dirty="0">
              <a:solidFill>
                <a:srgbClr val="003463"/>
              </a:solidFill>
            </a:endParaRP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of</a:t>
            </a:r>
            <a:r>
              <a:rPr kumimoji="0" lang="en-US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adults 18+ who have made an appointment with a doctor after being exposed to a healthcare ad have listened to AM/FM radio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40" y="2842215"/>
            <a:ext cx="2627604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7653A1-2D7D-42EA-9750-BDE669D4E9DB}">
  <ds:schemaRefs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f66c9f24-4844-4d15-b9ba-64c15d203fe1"/>
  </ds:schemaRefs>
</ds:datastoreItem>
</file>

<file path=customXml/itemProps3.xml><?xml version="1.0" encoding="utf-8"?>
<ds:datastoreItem xmlns:ds="http://schemas.openxmlformats.org/officeDocument/2006/customXml" ds:itemID="{331BDE44-2286-49ED-A3B0-D1D072314E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14311</TotalTime>
  <Words>168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AM/FM radio works for healthcare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579</cp:revision>
  <cp:lastPrinted>2018-05-08T16:45:16Z</cp:lastPrinted>
  <dcterms:modified xsi:type="dcterms:W3CDTF">2021-04-22T15:23:24Z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