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87" r:id="rId5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929191"/>
    <a:srgbClr val="01588E"/>
    <a:srgbClr val="2DA5D7"/>
    <a:srgbClr val="000000"/>
    <a:srgbClr val="666666"/>
    <a:srgbClr val="004C93"/>
    <a:srgbClr val="0053A0"/>
    <a:srgbClr val="1C61A0"/>
    <a:srgbClr val="164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025" autoAdjust="0"/>
  </p:normalViewPr>
  <p:slideViewPr>
    <p:cSldViewPr snapToGrid="0" snapToObjects="1">
      <p:cViewPr varScale="1">
        <p:scale>
          <a:sx n="103" d="100"/>
          <a:sy n="103" d="100"/>
        </p:scale>
        <p:origin x="1188" y="114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08566" y="2226410"/>
            <a:ext cx="261879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dirty="0">
                <a:latin typeface="Century Gothic" panose="020B0502020202020204" pitchFamily="34" charset="0"/>
                <a:sym typeface="Calibri"/>
              </a:rPr>
              <a:t>When asked to describe their current job situation</a:t>
            </a:r>
          </a:p>
          <a:p>
            <a:pPr algn="ctr" defTabSz="457189"/>
            <a:r>
              <a:rPr lang="en-US" sz="3600" b="1" dirty="0">
                <a:solidFill>
                  <a:srgbClr val="003463"/>
                </a:solidFill>
                <a:latin typeface="Century Gothic" panose="020B0502020202020204" pitchFamily="34" charset="0"/>
                <a:sym typeface="Calibri"/>
              </a:rPr>
              <a:t>51%</a:t>
            </a:r>
          </a:p>
          <a:p>
            <a:pPr algn="ctr" defTabSz="457189"/>
            <a:r>
              <a:rPr lang="en-US" dirty="0">
                <a:latin typeface="Century Gothic" panose="020B0502020202020204" pitchFamily="34" charset="0"/>
                <a:sym typeface="Calibri"/>
              </a:rPr>
              <a:t>of heavy AM/FM radio listeners and</a:t>
            </a:r>
          </a:p>
          <a:p>
            <a:pPr algn="ctr" defTabSz="457189"/>
            <a:r>
              <a:rPr lang="en-US" sz="3600" b="1" dirty="0">
                <a:solidFill>
                  <a:srgbClr val="003463"/>
                </a:solidFill>
                <a:latin typeface="Century Gothic" panose="020B0502020202020204" pitchFamily="34" charset="0"/>
                <a:sym typeface="Calibri"/>
              </a:rPr>
              <a:t>56%</a:t>
            </a:r>
          </a:p>
          <a:p>
            <a:pPr algn="ctr" defTabSz="457189"/>
            <a:r>
              <a:rPr lang="en-US" dirty="0">
                <a:latin typeface="Century Gothic" panose="020B0502020202020204" pitchFamily="34" charset="0"/>
                <a:sym typeface="Calibri"/>
              </a:rPr>
              <a:t>of heavy AM/FM radio streamers consider themselves passive job seekers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23676"/>
            <a:ext cx="9144001" cy="617538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AM/FM radio reaches the passive job seeker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450" y="6491422"/>
            <a:ext cx="625404" cy="2201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3" name="Shape 160">
            <a:extLst>
              <a:ext uri="{FF2B5EF4-FFF2-40B4-BE49-F238E27FC236}">
                <a16:creationId xmlns:a16="http://schemas.microsoft.com/office/drawing/2014/main" id="{4F048904-588A-0642-BD41-9EBE7461E7B2}"/>
              </a:ext>
            </a:extLst>
          </p:cNvPr>
          <p:cNvSpPr/>
          <p:nvPr/>
        </p:nvSpPr>
        <p:spPr>
          <a:xfrm>
            <a:off x="59932" y="6529944"/>
            <a:ext cx="6813518" cy="276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0957" tIns="60957" rIns="60957" bIns="60957">
            <a:spAutoFit/>
          </a:bodyPr>
          <a:lstStyle/>
          <a:p>
            <a:pPr defTabSz="457189"/>
            <a:r>
              <a:rPr lang="en-US" sz="1000" kern="1200" dirty="0">
                <a:ea typeface="Century Gothic"/>
                <a:cs typeface="Century Gothic"/>
                <a:sym typeface="Century Gothic"/>
              </a:rPr>
              <a:t>Source: MARU/Matchbox National Study, February 8-24, 2021, 969 respondents</a:t>
            </a:r>
            <a:endParaRPr lang="en-US" sz="10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2835929" y="3007069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6107652" y="3007069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Shape 100"/>
          <p:cNvSpPr/>
          <p:nvPr/>
        </p:nvSpPr>
        <p:spPr>
          <a:xfrm>
            <a:off x="-1" y="1238914"/>
            <a:ext cx="2835929" cy="52321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chemeClr val="tx1"/>
                </a:solidFill>
              </a:rPr>
              <a:t>Passive job seekers are a huge source of new workers</a:t>
            </a:r>
            <a:endParaRPr sz="14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154480" y="1238914"/>
            <a:ext cx="28939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chemeClr val="tx1"/>
                </a:solidFill>
              </a:rPr>
              <a:t>Passive job seekers listen to a variety of AM/FM radio formats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0" name="Shape 100"/>
          <p:cNvSpPr/>
          <p:nvPr/>
        </p:nvSpPr>
        <p:spPr>
          <a:xfrm>
            <a:off x="3153202" y="1289821"/>
            <a:ext cx="2612893" cy="52321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chemeClr val="tx1"/>
                </a:solidFill>
              </a:rPr>
              <a:t>Passive job seekers listen to AM/FM radio</a:t>
            </a:r>
            <a:endParaRPr sz="1400" dirty="0">
              <a:solidFill>
                <a:schemeClr val="tx1"/>
              </a:solidFill>
            </a:endParaRPr>
          </a:p>
        </p:txBody>
      </p:sp>
      <p:sp>
        <p:nvSpPr>
          <p:cNvPr id="22" name="TextBox 7"/>
          <p:cNvSpPr txBox="1"/>
          <p:nvPr/>
        </p:nvSpPr>
        <p:spPr>
          <a:xfrm>
            <a:off x="6435646" y="2089589"/>
            <a:ext cx="24748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ctr" defTabSz="457189"/>
            <a:r>
              <a:rPr lang="en-US" sz="1100" b="1" dirty="0">
                <a:solidFill>
                  <a:schemeClr val="tx1"/>
                </a:solidFill>
                <a:sym typeface="Calibri"/>
              </a:rPr>
              <a:t>% of passive job seekers who listen frequently or occasionally</a:t>
            </a:r>
          </a:p>
        </p:txBody>
      </p:sp>
      <p:sp>
        <p:nvSpPr>
          <p:cNvPr id="3" name="Rectangle 2"/>
          <p:cNvSpPr/>
          <p:nvPr/>
        </p:nvSpPr>
        <p:spPr>
          <a:xfrm>
            <a:off x="2998951" y="2016678"/>
            <a:ext cx="30216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1100" b="1" dirty="0">
                <a:solidFill>
                  <a:schemeClr val="tx1"/>
                </a:solidFill>
              </a:rPr>
              <a:t>% of passive job seekers who do the following regularly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186" y="2557389"/>
            <a:ext cx="6120914" cy="376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2192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0" ma:contentTypeDescription="Create a new document." ma:contentTypeScope="" ma:versionID="79e5ac0314910346e238df8c02ec4081">
  <xsd:schema xmlns:xsd="http://www.w3.org/2001/XMLSchema" xmlns:xs="http://www.w3.org/2001/XMLSchema" xmlns:p="http://schemas.microsoft.com/office/2006/metadata/properties" xmlns:ns2="f66c9f24-4844-4d15-b9ba-64c15d203fe1" targetNamespace="http://schemas.microsoft.com/office/2006/metadata/properties" ma:root="true" ma:fieldsID="a6fc78754258847ce405df8894f95411" ns2:_="">
    <xsd:import namespace="f66c9f24-4844-4d15-b9ba-64c15d203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31BDE44-2286-49ED-A3B0-D1D072314E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6c9f24-4844-4d15-b9ba-64c15d203f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9AAA4F5-5957-4DD7-85D2-46F71D62F4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7653A1-2D7D-42EA-9750-BDE669D4E9DB}">
  <ds:schemaRefs>
    <ds:schemaRef ds:uri="f66c9f24-4844-4d15-b9ba-64c15d203fe1"/>
    <ds:schemaRef ds:uri="http://schemas.openxmlformats.org/package/2006/metadata/core-properties"/>
    <ds:schemaRef ds:uri="http://purl.org/dc/dcmitype/"/>
    <ds:schemaRef ds:uri="http://www.w3.org/XML/1998/namespace"/>
    <ds:schemaRef ds:uri="http://purl.org/dc/terms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14080</TotalTime>
  <Words>112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AM/FM radio reaches the passive job seeker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George King</cp:lastModifiedBy>
  <cp:revision>558</cp:revision>
  <cp:lastPrinted>2018-05-08T16:45:16Z</cp:lastPrinted>
  <dcterms:modified xsi:type="dcterms:W3CDTF">2021-03-03T21:49:45Z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4862400</vt:r8>
  </property>
</Properties>
</file>