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7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929191"/>
    <a:srgbClr val="01588E"/>
    <a:srgbClr val="000000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025" autoAdjust="0"/>
  </p:normalViewPr>
  <p:slideViewPr>
    <p:cSldViewPr snapToGrid="0" snapToObjects="1">
      <p:cViewPr varScale="1">
        <p:scale>
          <a:sx n="68" d="100"/>
          <a:sy n="68" d="100"/>
        </p:scale>
        <p:origin x="394" y="5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3/24/2021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61046"/>
            <a:ext cx="9144001" cy="617538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AM/FM radio makes newspaper ads better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92837" y="6135713"/>
            <a:ext cx="6780613" cy="677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Source: </a:t>
            </a:r>
            <a:r>
              <a:rPr lang="en-US" sz="900" dirty="0" smtClean="0">
                <a:solidFill>
                  <a:schemeClr val="tx1"/>
                </a:solidFill>
              </a:rPr>
              <a:t>Left: AM/FM r</a:t>
            </a:r>
            <a:r>
              <a:rPr lang="en-US" sz="900" dirty="0" smtClean="0">
                <a:solidFill>
                  <a:schemeClr val="tx1"/>
                </a:solidFill>
                <a:sym typeface="Century Gothic"/>
              </a:rPr>
              <a:t>adio: </a:t>
            </a:r>
            <a:r>
              <a:rPr lang="en-US" sz="900" dirty="0">
                <a:solidFill>
                  <a:schemeClr val="tx1"/>
                </a:solidFill>
                <a:sym typeface="Century Gothic"/>
              </a:rPr>
              <a:t>Nielsen Audio Total Audience Report </a:t>
            </a:r>
            <a:r>
              <a:rPr lang="en-US" sz="900" dirty="0" smtClean="0">
                <a:solidFill>
                  <a:schemeClr val="tx1"/>
                </a:solidFill>
                <a:sym typeface="Century Gothic"/>
              </a:rPr>
              <a:t>Q3 2020, Newspaper</a:t>
            </a:r>
            <a:r>
              <a:rPr lang="en-US" sz="900" dirty="0">
                <a:solidFill>
                  <a:schemeClr val="tx1"/>
                </a:solidFill>
                <a:sym typeface="Century Gothic"/>
              </a:rPr>
              <a:t>: Scarborough USA+ 2020 Release 2 Current 6 months Only (Jan 2020 – Sept 2020), Newspaper: read 1+ print </a:t>
            </a:r>
            <a:r>
              <a:rPr lang="en-US" sz="900" dirty="0" smtClean="0">
                <a:solidFill>
                  <a:schemeClr val="tx1"/>
                </a:solidFill>
                <a:sym typeface="Century Gothic"/>
              </a:rPr>
              <a:t>edition in an average week; </a:t>
            </a:r>
            <a:r>
              <a:rPr lang="en-US" sz="900" dirty="0" smtClean="0">
                <a:solidFill>
                  <a:schemeClr val="tx1"/>
                </a:solidFill>
              </a:rPr>
              <a:t>Middle: Nielsen </a:t>
            </a:r>
            <a:r>
              <a:rPr lang="en-US" sz="900" dirty="0" err="1">
                <a:solidFill>
                  <a:schemeClr val="tx1"/>
                </a:solidFill>
              </a:rPr>
              <a:t>Commspoint</a:t>
            </a:r>
            <a:r>
              <a:rPr lang="en-US" sz="900" dirty="0">
                <a:solidFill>
                  <a:schemeClr val="tx1"/>
                </a:solidFill>
              </a:rPr>
              <a:t> Influence – June 2020, adults </a:t>
            </a:r>
            <a:r>
              <a:rPr lang="en-US" sz="900" dirty="0" smtClean="0">
                <a:solidFill>
                  <a:schemeClr val="tx1"/>
                </a:solidFill>
              </a:rPr>
              <a:t>25-54; Right: </a:t>
            </a:r>
            <a:r>
              <a:rPr lang="en-US" altLang="en-US" sz="900" kern="12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Nielsen Campaign Effect: Measuring the Impact of Advertising on Brand Metrics. April 2016</a:t>
            </a:r>
            <a:r>
              <a:rPr lang="en-US" altLang="en-US" sz="900" kern="1200" dirty="0" smtClean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9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2835929" y="3007069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196802" y="3028308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Shape 100"/>
          <p:cNvSpPr/>
          <p:nvPr/>
        </p:nvSpPr>
        <p:spPr>
          <a:xfrm>
            <a:off x="92837" y="1168360"/>
            <a:ext cx="2835929" cy="523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 smtClean="0">
                <a:solidFill>
                  <a:schemeClr val="tx1"/>
                </a:solidFill>
              </a:rPr>
              <a:t>AM/FM radio outreaches newspapers</a:t>
            </a:r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41129" y="1060636"/>
            <a:ext cx="26638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 smtClean="0">
                <a:solidFill>
                  <a:schemeClr val="tx1"/>
                </a:solidFill>
              </a:rPr>
              <a:t>AM/FM radio elevates awareness of the entire media plan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Shape 100"/>
          <p:cNvSpPr/>
          <p:nvPr/>
        </p:nvSpPr>
        <p:spPr>
          <a:xfrm>
            <a:off x="3029289" y="1060638"/>
            <a:ext cx="2960929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 smtClean="0">
                <a:solidFill>
                  <a:schemeClr val="tx1"/>
                </a:solidFill>
              </a:rPr>
              <a:t>Adding AM/FM radio to the newspaper plan generates incremental reach</a:t>
            </a:r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6196802" y="1938154"/>
            <a:ext cx="28899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ctr" defTabSz="457189"/>
            <a:r>
              <a:rPr lang="en-US" sz="1100" b="1" dirty="0">
                <a:solidFill>
                  <a:schemeClr val="tx1"/>
                </a:solidFill>
                <a:sym typeface="Calibri"/>
              </a:rPr>
              <a:t>% increase between unexposed and exposed </a:t>
            </a:r>
            <a:r>
              <a:rPr lang="en-US" sz="1100" b="1" dirty="0" smtClean="0">
                <a:solidFill>
                  <a:schemeClr val="tx1"/>
                </a:solidFill>
                <a:sym typeface="Calibri"/>
              </a:rPr>
              <a:t>to AM/FM radio groups</a:t>
            </a:r>
            <a:endParaRPr lang="en-US" sz="1100" b="1" dirty="0">
              <a:solidFill>
                <a:schemeClr val="tx1"/>
              </a:solidFill>
              <a:sym typeface="Calibri"/>
            </a:endParaRPr>
          </a:p>
          <a:p>
            <a:pPr algn="ctr" defTabSz="457189"/>
            <a:r>
              <a:rPr lang="en-US" sz="1100" b="1" dirty="0">
                <a:solidFill>
                  <a:schemeClr val="tx1"/>
                </a:solidFill>
                <a:sym typeface="Calibri"/>
              </a:rPr>
              <a:t>Q: Where else have you seen or heard advertising recently for the auto parts manufacturer brand?</a:t>
            </a:r>
          </a:p>
        </p:txBody>
      </p:sp>
      <p:sp>
        <p:nvSpPr>
          <p:cNvPr id="3" name="Rectangle 2"/>
          <p:cNvSpPr/>
          <p:nvPr/>
        </p:nvSpPr>
        <p:spPr>
          <a:xfrm>
            <a:off x="2998951" y="1979100"/>
            <a:ext cx="30216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1100" b="1" dirty="0">
                <a:solidFill>
                  <a:schemeClr val="tx1"/>
                </a:solidFill>
              </a:rPr>
              <a:t>% monthly reach among adults 25-54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-1" y="1979100"/>
            <a:ext cx="30216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1100" b="1" dirty="0">
                <a:solidFill>
                  <a:schemeClr val="tx1"/>
                </a:solidFill>
              </a:rPr>
              <a:t>% of </a:t>
            </a:r>
            <a:r>
              <a:rPr lang="en-US" sz="1100" b="1" dirty="0" smtClean="0">
                <a:solidFill>
                  <a:schemeClr val="tx1"/>
                </a:solidFill>
              </a:rPr>
              <a:t>adults 18+ reached weekly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78736" y="2361809"/>
            <a:ext cx="28620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2DA5D7"/>
                </a:solidFill>
                <a:latin typeface="Century Gothic" panose="020B0502020202020204" pitchFamily="34" charset="0"/>
                <a:cs typeface="Arial"/>
                <a:sym typeface="Arial"/>
              </a:rPr>
              <a:t>Shifting 10% of the newspaper budget to AM/FM radio </a:t>
            </a:r>
            <a:r>
              <a:rPr lang="en-US" sz="1400" b="1" dirty="0" smtClean="0">
                <a:solidFill>
                  <a:srgbClr val="2DA5D7"/>
                </a:solidFill>
                <a:latin typeface="Century Gothic" panose="020B0502020202020204" pitchFamily="34" charset="0"/>
                <a:cs typeface="Arial"/>
                <a:sym typeface="Arial"/>
              </a:rPr>
              <a:t>yields +50% in incremental reach</a:t>
            </a:r>
            <a:endParaRPr lang="en-US" sz="1400" b="1" dirty="0">
              <a:solidFill>
                <a:srgbClr val="2DA5D7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91961" y="3249481"/>
            <a:ext cx="19985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2DA5D7"/>
                </a:solidFill>
                <a:latin typeface="Century Gothic" panose="020B0502020202020204" pitchFamily="34" charset="0"/>
                <a:cs typeface="Arial"/>
                <a:sym typeface="Arial"/>
              </a:rPr>
              <a:t>+50%</a:t>
            </a:r>
            <a:endParaRPr lang="en-US" sz="2000" b="1" dirty="0">
              <a:solidFill>
                <a:srgbClr val="2DA5D7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459506"/>
            <a:ext cx="9626418" cy="367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0" ma:contentTypeDescription="Create a new document." ma:contentTypeScope="" ma:versionID="79e5ac0314910346e238df8c02ec4081">
  <xsd:schema xmlns:xsd="http://www.w3.org/2001/XMLSchema" xmlns:xs="http://www.w3.org/2001/XMLSchema" xmlns:p="http://schemas.microsoft.com/office/2006/metadata/properties" xmlns:ns2="f66c9f24-4844-4d15-b9ba-64c15d203fe1" targetNamespace="http://schemas.microsoft.com/office/2006/metadata/properties" ma:root="true" ma:fieldsID="a6fc78754258847ce405df8894f95411" ns2:_=""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1BDE44-2286-49ED-A3B0-D1D072314E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AAA4F5-5957-4DD7-85D2-46F71D62F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7653A1-2D7D-42EA-9750-BDE669D4E9DB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f66c9f24-4844-4d15-b9ba-64c15d203fe1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14112</TotalTime>
  <Words>170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Verdana</vt:lpstr>
      <vt:lpstr>Office Theme</vt:lpstr>
      <vt:lpstr>AM/FM radio makes newspaper ads better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568</cp:revision>
  <cp:lastPrinted>2018-05-08T16:45:16Z</cp:lastPrinted>
  <dcterms:modified xsi:type="dcterms:W3CDTF">2021-03-24T19:12:27Z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4862400</vt:r8>
  </property>
</Properties>
</file>