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80" r:id="rId5"/>
  </p:sldIdLst>
  <p:sldSz cx="9144000" cy="6858000" type="screen4x3"/>
  <p:notesSz cx="7315200" cy="96012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588E"/>
    <a:srgbClr val="003463"/>
    <a:srgbClr val="2DA5D7"/>
    <a:srgbClr val="000000"/>
    <a:srgbClr val="929191"/>
    <a:srgbClr val="666666"/>
    <a:srgbClr val="004C93"/>
    <a:srgbClr val="0053A0"/>
    <a:srgbClr val="1C61A0"/>
    <a:srgbClr val="164E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84222" autoAdjust="0"/>
  </p:normalViewPr>
  <p:slideViewPr>
    <p:cSldViewPr snapToGrid="0" snapToObjects="1">
      <p:cViewPr varScale="1">
        <p:scale>
          <a:sx n="54" d="100"/>
          <a:sy n="54" d="100"/>
        </p:scale>
        <p:origin x="1522" y="62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F8516-2899-B645-A02E-84909ADB0A76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75360" y="4560570"/>
            <a:ext cx="5364480" cy="432054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>
            <a:extLst/>
          </a:blip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>
            <a:extLst/>
          </a:blip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7353" y="322557"/>
            <a:ext cx="9089294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>
              <a:lnSpc>
                <a:spcPts val="2400"/>
              </a:lnSpc>
            </a:pPr>
            <a:r>
              <a:rPr lang="en-US" sz="3200" spc="0" dirty="0">
                <a:solidFill>
                  <a:srgbClr val="01588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AM/FM radio makes Facebook ads better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3529871" y="1314523"/>
            <a:ext cx="2165978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 hangingPunct="1"/>
            <a:r>
              <a:rPr lang="en-US" b="1" kern="120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Engaging content</a:t>
            </a:r>
          </a:p>
          <a:p>
            <a:pPr algn="ctr" defTabSz="685800" hangingPunct="1"/>
            <a:r>
              <a:rPr lang="en-US" sz="1400" b="1" kern="1200" dirty="0">
                <a:solidFill>
                  <a:srgbClr val="2DA5D7"/>
                </a:solidFill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AM/FM radio ads</a:t>
            </a:r>
            <a:br>
              <a:rPr lang="en-US" sz="1400" b="1" kern="1200" dirty="0">
                <a:solidFill>
                  <a:srgbClr val="2DA5D7"/>
                </a:solidFill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</a:br>
            <a:r>
              <a:rPr lang="en-US" sz="1400" b="1" kern="1200" dirty="0">
                <a:solidFill>
                  <a:srgbClr val="2DA5D7"/>
                </a:solidFill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are noticed</a:t>
            </a:r>
          </a:p>
        </p:txBody>
      </p:sp>
      <p:sp>
        <p:nvSpPr>
          <p:cNvPr id="6" name="Rectangle 5"/>
          <p:cNvSpPr/>
          <p:nvPr/>
        </p:nvSpPr>
        <p:spPr>
          <a:xfrm>
            <a:off x="48956" y="1314523"/>
            <a:ext cx="3090911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 hangingPunct="1"/>
            <a:r>
              <a:rPr lang="en-US" b="1" kern="120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Massive reach</a:t>
            </a:r>
          </a:p>
          <a:p>
            <a:pPr algn="ctr" defTabSz="685800" hangingPunct="1"/>
            <a:r>
              <a:rPr lang="en-US" sz="1400" b="1" kern="1200" dirty="0">
                <a:solidFill>
                  <a:srgbClr val="2DA5D7"/>
                </a:solidFill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Reach </a:t>
            </a:r>
            <a:r>
              <a:rPr lang="en-US" sz="1400" b="1" kern="1200" dirty="0" smtClean="0">
                <a:solidFill>
                  <a:srgbClr val="2DA5D7"/>
                </a:solidFill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52% </a:t>
            </a:r>
            <a:r>
              <a:rPr lang="en-US" sz="1400" b="1" kern="1200" dirty="0">
                <a:solidFill>
                  <a:srgbClr val="2DA5D7"/>
                </a:solidFill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more consumers</a:t>
            </a:r>
          </a:p>
          <a:p>
            <a:pPr algn="ctr" defTabSz="685800" hangingPunct="1"/>
            <a:r>
              <a:rPr lang="en-US" sz="1400" b="1" kern="1200" dirty="0">
                <a:solidFill>
                  <a:srgbClr val="2DA5D7"/>
                </a:solidFill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than </a:t>
            </a:r>
            <a:r>
              <a:rPr lang="en-US" sz="1400" b="1" kern="1200" dirty="0" smtClean="0">
                <a:solidFill>
                  <a:srgbClr val="2DA5D7"/>
                </a:solidFill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Facebook with AM/FM radio</a:t>
            </a:r>
            <a:endParaRPr lang="en-US" sz="1400" b="1" kern="1200" dirty="0">
              <a:solidFill>
                <a:srgbClr val="2DA5D7"/>
              </a:solidFill>
              <a:sym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50854" y="1314523"/>
            <a:ext cx="2882519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 hangingPunct="1"/>
            <a:r>
              <a:rPr lang="en-US" b="1" kern="120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Greater daily time spent</a:t>
            </a:r>
          </a:p>
          <a:p>
            <a:pPr algn="ctr" defTabSz="685800" hangingPunct="1"/>
            <a:r>
              <a:rPr lang="en-US" sz="1400" b="1" kern="1200" dirty="0">
                <a:solidFill>
                  <a:srgbClr val="2DA5D7"/>
                </a:solidFill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Ads are exposed</a:t>
            </a:r>
            <a:br>
              <a:rPr lang="en-US" sz="1400" b="1" kern="1200" dirty="0">
                <a:solidFill>
                  <a:srgbClr val="2DA5D7"/>
                </a:solidFill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</a:br>
            <a:r>
              <a:rPr lang="en-US" sz="1400" b="1" kern="1200" dirty="0">
                <a:solidFill>
                  <a:srgbClr val="2DA5D7"/>
                </a:solidFill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more frequently</a:t>
            </a:r>
          </a:p>
        </p:txBody>
      </p:sp>
      <p:sp>
        <p:nvSpPr>
          <p:cNvPr id="8" name="Rectangle 7"/>
          <p:cNvSpPr/>
          <p:nvPr/>
        </p:nvSpPr>
        <p:spPr>
          <a:xfrm>
            <a:off x="6487212" y="2869762"/>
            <a:ext cx="22098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 hangingPunct="1"/>
            <a:r>
              <a:rPr lang="en-US" sz="1600" kern="1200" dirty="0" smtClean="0"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Persons </a:t>
            </a:r>
            <a:r>
              <a:rPr lang="en-US" sz="1600" kern="1200" dirty="0"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25-54 </a:t>
            </a:r>
            <a:r>
              <a:rPr lang="en-US" sz="1600" kern="1200" dirty="0" smtClean="0"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spend</a:t>
            </a:r>
          </a:p>
          <a:p>
            <a:pPr algn="ctr" defTabSz="685800" hangingPunct="1"/>
            <a:r>
              <a:rPr lang="en-US" sz="4800" b="1" kern="1200" dirty="0" smtClean="0">
                <a:solidFill>
                  <a:srgbClr val="003463"/>
                </a:solidFill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1.5X</a:t>
            </a:r>
          </a:p>
          <a:p>
            <a:pPr algn="ctr" defTabSz="685800" hangingPunct="1"/>
            <a:r>
              <a:rPr lang="en-US" sz="1600" kern="1200" dirty="0" smtClean="0"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daily </a:t>
            </a:r>
            <a:r>
              <a:rPr lang="en-US" sz="1600" kern="1200" dirty="0"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time with AM/FM radio versus social media on a smartphone</a:t>
            </a:r>
          </a:p>
        </p:txBody>
      </p:sp>
      <p:sp>
        <p:nvSpPr>
          <p:cNvPr id="9" name="Shape 183"/>
          <p:cNvSpPr/>
          <p:nvPr/>
        </p:nvSpPr>
        <p:spPr>
          <a:xfrm>
            <a:off x="63822" y="6129506"/>
            <a:ext cx="6593305" cy="738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60957" tIns="60957" rIns="60957" bIns="60957">
            <a:spAutoFit/>
          </a:bodyPr>
          <a:lstStyle/>
          <a:p>
            <a:pPr defTabSz="457189">
              <a:defRPr sz="7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800" dirty="0">
                <a:solidFill>
                  <a:schemeClr val="tx1"/>
                </a:solidFill>
                <a:ea typeface="Century Gothic"/>
                <a:cs typeface="Century Gothic"/>
                <a:sym typeface="Century Gothic"/>
              </a:rPr>
              <a:t>Source: Massive reach: AM/FM radio reach: Nielsen Audio Spring 2020-Fall 2019 Nationwide, MS 12m-12m, 4-week reach based on 672 spots per week (equal to number of quarter-hours), All radio stations as of 10/06/2020, Adults 18+; Social platforms reach: Scarborough USA+ 2020 Release 1 Total (Jan 2019 - May 2020), Internet sites/apps visited in last 30 days; Engaging content: IAB Research Using MARU/Matchbox’s Springboard America Online Panel, Representative of General US Ages 18+ Online Population, January 2018; Time spent: Nielsen Total Audience Report Q1 2020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04329" y="2573706"/>
            <a:ext cx="281705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hangingPunct="1">
              <a:lnSpc>
                <a:spcPts val="1800"/>
              </a:lnSpc>
            </a:pPr>
            <a:r>
              <a:rPr lang="en-US" sz="1600" kern="1200" dirty="0">
                <a:sym typeface="Calibri"/>
              </a:rPr>
              <a:t>Concentration with news and weather is over</a:t>
            </a:r>
          </a:p>
          <a:p>
            <a:pPr algn="ctr" defTabSz="685800" hangingPunct="1"/>
            <a:r>
              <a:rPr lang="en-US" sz="3200" b="1" kern="1200" dirty="0">
                <a:solidFill>
                  <a:srgbClr val="003463"/>
                </a:solidFill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1.5X</a:t>
            </a:r>
          </a:p>
          <a:p>
            <a:pPr algn="ctr" defTabSz="914400" hangingPunct="1">
              <a:lnSpc>
                <a:spcPts val="1800"/>
              </a:lnSpc>
            </a:pPr>
            <a:r>
              <a:rPr lang="en-US" sz="1600" kern="1200" dirty="0">
                <a:sym typeface="Calibri"/>
              </a:rPr>
              <a:t>social media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84668" y="3963906"/>
            <a:ext cx="3056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 defTabSz="914400" hangingPunct="1">
              <a:lnSpc>
                <a:spcPts val="1800"/>
              </a:lnSpc>
              <a:defRPr sz="1600" kern="1200">
                <a:solidFill>
                  <a:schemeClr val="tx1"/>
                </a:solidFill>
                <a:ea typeface="+mn-ea"/>
                <a:cs typeface="+mn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>
                <a:solidFill>
                  <a:srgbClr val="000000"/>
                </a:solidFill>
                <a:sym typeface="Calibri"/>
              </a:rPr>
              <a:t>News and weather engagement is</a:t>
            </a:r>
          </a:p>
          <a:p>
            <a:pPr defTabSz="685800">
              <a:lnSpc>
                <a:spcPct val="100000"/>
              </a:lnSpc>
            </a:pPr>
            <a:r>
              <a:rPr lang="en-US" sz="3200" b="1" dirty="0">
                <a:solidFill>
                  <a:srgbClr val="003463"/>
                </a:solidFill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2X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rgbClr val="000000"/>
                </a:solidFill>
                <a:sym typeface="Calibri"/>
              </a:rPr>
              <a:t>social media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2956" y="2321955"/>
            <a:ext cx="281705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hangingPunct="1">
              <a:lnSpc>
                <a:spcPts val="1800"/>
              </a:lnSpc>
            </a:pPr>
            <a:r>
              <a:rPr lang="en-US" sz="1200" b="1" kern="1200" dirty="0">
                <a:solidFill>
                  <a:schemeClr val="tx1"/>
                </a:solidFill>
                <a:sym typeface="Calibri"/>
              </a:rPr>
              <a:t>Monthly </a:t>
            </a:r>
            <a:r>
              <a:rPr lang="en-US" sz="1200" b="1" kern="1200" dirty="0" smtClean="0">
                <a:solidFill>
                  <a:schemeClr val="tx1"/>
                </a:solidFill>
                <a:sym typeface="Calibri"/>
              </a:rPr>
              <a:t>persons </a:t>
            </a:r>
            <a:r>
              <a:rPr lang="en-US" sz="1200" b="1" kern="1200" dirty="0">
                <a:solidFill>
                  <a:schemeClr val="tx1"/>
                </a:solidFill>
                <a:sym typeface="Calibri"/>
              </a:rPr>
              <a:t>18+ reach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3829549-43B0-424E-B8BD-3C31EAE8323C}"/>
              </a:ext>
            </a:extLst>
          </p:cNvPr>
          <p:cNvCxnSpPr>
            <a:cxnSpLocks/>
          </p:cNvCxnSpPr>
          <p:nvPr/>
        </p:nvCxnSpPr>
        <p:spPr>
          <a:xfrm>
            <a:off x="3084668" y="2657452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3829549-43B0-424E-B8BD-3C31EAE8323C}"/>
              </a:ext>
            </a:extLst>
          </p:cNvPr>
          <p:cNvCxnSpPr>
            <a:cxnSpLocks/>
          </p:cNvCxnSpPr>
          <p:nvPr/>
        </p:nvCxnSpPr>
        <p:spPr>
          <a:xfrm>
            <a:off x="6154908" y="2657452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8" name="TextBox 17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FF0000"/>
                </a:solidFill>
              </a:rPr>
              <a:t>INSERT STATION LOGO HERE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sym typeface="Helvetic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955" y="2585676"/>
            <a:ext cx="2621507" cy="334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02986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0" ma:contentTypeDescription="Create a new document." ma:contentTypeScope="" ma:versionID="79e5ac0314910346e238df8c02ec4081">
  <xsd:schema xmlns:xsd="http://www.w3.org/2001/XMLSchema" xmlns:xs="http://www.w3.org/2001/XMLSchema" xmlns:p="http://schemas.microsoft.com/office/2006/metadata/properties" xmlns:ns2="f66c9f24-4844-4d15-b9ba-64c15d203fe1" targetNamespace="http://schemas.microsoft.com/office/2006/metadata/properties" ma:root="true" ma:fieldsID="a6fc78754258847ce405df8894f95411" ns2:_="">
    <xsd:import namespace="f66c9f24-4844-4d15-b9ba-64c15d203f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500D845-3B7D-4366-BCC2-CE85B976CE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6c9f24-4844-4d15-b9ba-64c15d203f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1EFC458-337A-4F51-870C-B00B6F5995B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148A444-8C9E-4D34-A038-37D03C8BC34B}">
  <ds:schemaRefs>
    <ds:schemaRef ds:uri="f66c9f24-4844-4d15-b9ba-64c15d203fe1"/>
    <ds:schemaRef ds:uri="http://purl.org/dc/terms/"/>
    <ds:schemaRef ds:uri="http://purl.org/dc/dcmitype/"/>
    <ds:schemaRef ds:uri="http://www.w3.org/XML/1998/namespace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13928</TotalTime>
  <Words>176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Century Gothic</vt:lpstr>
      <vt:lpstr>Helvetica</vt:lpstr>
      <vt:lpstr>Verdana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 Vetrano</cp:lastModifiedBy>
  <cp:revision>527</cp:revision>
  <cp:lastPrinted>2018-05-08T16:45:16Z</cp:lastPrinted>
  <dcterms:modified xsi:type="dcterms:W3CDTF">2020-11-03T17:34:14Z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2597800</vt:r8>
  </property>
</Properties>
</file>