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87" r:id="rId5"/>
  </p:sldIdLst>
  <p:sldSz cx="9144000" cy="6858000" type="screen4x3"/>
  <p:notesSz cx="7315200" cy="9601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9191"/>
    <a:srgbClr val="003463"/>
    <a:srgbClr val="01588E"/>
    <a:srgbClr val="2DA5D7"/>
    <a:srgbClr val="000000"/>
    <a:srgbClr val="666666"/>
    <a:srgbClr val="004C93"/>
    <a:srgbClr val="0053A0"/>
    <a:srgbClr val="1C61A0"/>
    <a:srgbClr val="164E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025" autoAdjust="0"/>
  </p:normalViewPr>
  <p:slideViewPr>
    <p:cSldViewPr snapToGrid="0" snapToObjects="1">
      <p:cViewPr varScale="1">
        <p:scale>
          <a:sx n="61" d="100"/>
          <a:sy n="61" d="100"/>
        </p:scale>
        <p:origin x="1306" y="48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F8516-2899-B645-A02E-84909ADB0A76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75360" y="4560570"/>
            <a:ext cx="5364480" cy="432054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>
            <a:extLst/>
          </a:blip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>
            <a:extLst/>
          </a:blip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23676"/>
            <a:ext cx="9143999" cy="617538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AM/FM radio works for auto dealers</a:t>
            </a:r>
            <a:endParaRPr lang="en-US" sz="4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450" y="6491422"/>
            <a:ext cx="625404" cy="2201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3" name="Shape 160">
            <a:extLst>
              <a:ext uri="{FF2B5EF4-FFF2-40B4-BE49-F238E27FC236}">
                <a16:creationId xmlns:a16="http://schemas.microsoft.com/office/drawing/2014/main" id="{4F048904-588A-0642-BD41-9EBE7461E7B2}"/>
              </a:ext>
            </a:extLst>
          </p:cNvPr>
          <p:cNvSpPr/>
          <p:nvPr/>
        </p:nvSpPr>
        <p:spPr>
          <a:xfrm>
            <a:off x="59932" y="6284282"/>
            <a:ext cx="6813518" cy="584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7" tIns="60957" rIns="60957" bIns="60957">
            <a:spAutoFit/>
          </a:bodyPr>
          <a:lstStyle/>
          <a:p>
            <a:pPr defTabSz="457189"/>
            <a:r>
              <a:rPr lang="en-US" sz="1000" kern="1200" dirty="0">
                <a:ea typeface="Century Gothic"/>
                <a:cs typeface="Century Gothic"/>
                <a:sym typeface="Century Gothic"/>
              </a:rPr>
              <a:t>Source</a:t>
            </a:r>
            <a:r>
              <a:rPr lang="en-US" sz="1000" kern="1200" dirty="0" smtClean="0">
                <a:ea typeface="Century Gothic"/>
                <a:cs typeface="Century Gothic"/>
                <a:sym typeface="Century Gothic"/>
              </a:rPr>
              <a:t>: Column 1: </a:t>
            </a:r>
            <a:r>
              <a:rPr lang="en-US" sz="1000" dirty="0"/>
              <a:t>COVID-19: J.D. Power Industry Impact Report </a:t>
            </a:r>
            <a:r>
              <a:rPr lang="en-US" sz="1000" dirty="0" smtClean="0"/>
              <a:t>2020</a:t>
            </a:r>
            <a:r>
              <a:rPr lang="en-US" sz="1000" kern="1200" dirty="0" smtClean="0">
                <a:sym typeface="Century Gothic"/>
              </a:rPr>
              <a:t>; Column 2 &amp; Column 3: Nielsen Scarborough USA+ 2020 Release 1 Total (Jan 2019 – May 2020), Base: Adults 18+, Vehicle HHLD plans to buy new next 12 months (HHLD) Any New Vehicle</a:t>
            </a:r>
            <a:endParaRPr lang="en-US" sz="10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2977386" y="3097667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5960352" y="3097667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Shape 100"/>
          <p:cNvSpPr/>
          <p:nvPr/>
        </p:nvSpPr>
        <p:spPr>
          <a:xfrm>
            <a:off x="23373" y="1481922"/>
            <a:ext cx="2912763" cy="646327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b="1" dirty="0" smtClean="0">
                <a:solidFill>
                  <a:schemeClr val="tx1"/>
                </a:solidFill>
              </a:rPr>
              <a:t>Recovery to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pre-pandemic levels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974959" y="1620419"/>
            <a:ext cx="3145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b="1" dirty="0" smtClean="0">
                <a:solidFill>
                  <a:schemeClr val="tx1"/>
                </a:solidFill>
              </a:rPr>
              <a:t>Massive reach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Shape 100"/>
          <p:cNvSpPr/>
          <p:nvPr/>
        </p:nvSpPr>
        <p:spPr>
          <a:xfrm>
            <a:off x="2835929" y="1620421"/>
            <a:ext cx="3271723" cy="369328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b="1" dirty="0" smtClean="0">
                <a:solidFill>
                  <a:schemeClr val="tx1"/>
                </a:solidFill>
              </a:rPr>
              <a:t>Huge audience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2" name="TextBox 7"/>
          <p:cNvSpPr txBox="1"/>
          <p:nvPr/>
        </p:nvSpPr>
        <p:spPr>
          <a:xfrm>
            <a:off x="6310385" y="2178184"/>
            <a:ext cx="2474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ctr" defTabSz="457189"/>
            <a:r>
              <a:rPr lang="en-US" sz="1200" b="1" dirty="0">
                <a:solidFill>
                  <a:schemeClr val="tx1"/>
                </a:solidFill>
                <a:sym typeface="Calibri"/>
              </a:rPr>
              <a:t>% of </a:t>
            </a:r>
            <a:r>
              <a:rPr lang="en-US" sz="1200" b="1" dirty="0" smtClean="0">
                <a:solidFill>
                  <a:schemeClr val="tx1"/>
                </a:solidFill>
                <a:sym typeface="Calibri"/>
              </a:rPr>
              <a:t>in-market auto buyers reached weekly</a:t>
            </a:r>
            <a:endParaRPr lang="en-US" sz="1200" b="1" dirty="0">
              <a:solidFill>
                <a:schemeClr val="tx1"/>
              </a:solidFill>
              <a:sym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23883" y="2873799"/>
            <a:ext cx="26958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endParaRPr lang="en-US" dirty="0" smtClean="0">
              <a:latin typeface="Century Gothic" panose="020B0502020202020204" pitchFamily="34" charset="0"/>
              <a:sym typeface="Calibri"/>
            </a:endParaRPr>
          </a:p>
          <a:p>
            <a:pPr algn="ctr" defTabSz="457189"/>
            <a:endParaRPr lang="en-US" dirty="0" smtClean="0">
              <a:latin typeface="Century Gothic" panose="020B0502020202020204" pitchFamily="34" charset="0"/>
              <a:sym typeface="Calibri"/>
            </a:endParaRPr>
          </a:p>
          <a:p>
            <a:pPr algn="ctr" defTabSz="457189"/>
            <a:r>
              <a:rPr lang="en-US" dirty="0" smtClean="0">
                <a:latin typeface="Century Gothic" panose="020B0502020202020204" pitchFamily="34" charset="0"/>
                <a:sym typeface="Calibri"/>
              </a:rPr>
              <a:t>of Americans plan to buy a new vehicle in the next 12 months at an average price of</a:t>
            </a:r>
            <a:endParaRPr lang="en-US" dirty="0">
              <a:latin typeface="Century Gothic" panose="020B0502020202020204" pitchFamily="34" charset="0"/>
              <a:sym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87" y="2663818"/>
            <a:ext cx="28090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4800" b="1" smtClean="0">
                <a:solidFill>
                  <a:srgbClr val="003463"/>
                </a:solidFill>
                <a:latin typeface="Century Gothic" panose="020B0502020202020204" pitchFamily="34" charset="0"/>
                <a:sym typeface="Calibri"/>
              </a:rPr>
              <a:t>17M</a:t>
            </a:r>
            <a:endParaRPr lang="en-US" sz="4800" b="1" dirty="0">
              <a:solidFill>
                <a:srgbClr val="003463"/>
              </a:solidFill>
              <a:latin typeface="Century Gothic" panose="020B0502020202020204" pitchFamily="34" charset="0"/>
              <a:sym typeface="Calibri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077491" y="4600520"/>
            <a:ext cx="2788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4800" b="1" dirty="0" smtClean="0">
                <a:solidFill>
                  <a:srgbClr val="003463"/>
                </a:solidFill>
                <a:latin typeface="Century Gothic" panose="020B0502020202020204" pitchFamily="34" charset="0"/>
                <a:sym typeface="Calibri"/>
              </a:rPr>
              <a:t>$27K</a:t>
            </a:r>
            <a:endParaRPr lang="en-US" sz="4800" b="1" dirty="0">
              <a:solidFill>
                <a:srgbClr val="003463"/>
              </a:solidFill>
              <a:latin typeface="Century Gothic" panose="020B0502020202020204" pitchFamily="34" charset="0"/>
              <a:sym typeface="Calibri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6682" y="2804394"/>
            <a:ext cx="25261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dirty="0" smtClean="0">
                <a:latin typeface="Century Gothic" panose="020B0502020202020204" pitchFamily="34" charset="0"/>
                <a:sym typeface="Calibri"/>
              </a:rPr>
              <a:t>According to</a:t>
            </a:r>
            <a:br>
              <a:rPr lang="en-US" dirty="0" smtClean="0">
                <a:latin typeface="Century Gothic" panose="020B0502020202020204" pitchFamily="34" charset="0"/>
                <a:sym typeface="Calibri"/>
              </a:rPr>
            </a:br>
            <a:r>
              <a:rPr lang="en-US" dirty="0" smtClean="0">
                <a:latin typeface="Century Gothic" panose="020B0502020202020204" pitchFamily="34" charset="0"/>
                <a:sym typeface="Calibri"/>
              </a:rPr>
              <a:t>J.D. Power, new auto sales for the week ending 8/30 were only down</a:t>
            </a:r>
            <a:r>
              <a:rPr lang="en-US" b="1" dirty="0" smtClean="0">
                <a:solidFill>
                  <a:srgbClr val="003463"/>
                </a:solidFill>
                <a:latin typeface="Century Gothic" panose="020B0502020202020204" pitchFamily="34" charset="0"/>
                <a:sym typeface="Calibri"/>
              </a:rPr>
              <a:t> -4% </a:t>
            </a:r>
            <a:r>
              <a:rPr lang="en-US" dirty="0" smtClean="0">
                <a:latin typeface="Century Gothic" panose="020B0502020202020204" pitchFamily="34" charset="0"/>
                <a:sym typeface="Calibri"/>
              </a:rPr>
              <a:t>from the pre-virus forecast, improving significantly from the </a:t>
            </a:r>
            <a:r>
              <a:rPr lang="en-US" b="1" dirty="0" smtClean="0">
                <a:solidFill>
                  <a:srgbClr val="003463"/>
                </a:solidFill>
                <a:latin typeface="Century Gothic" panose="020B0502020202020204" pitchFamily="34" charset="0"/>
                <a:sym typeface="Calibri"/>
              </a:rPr>
              <a:t>-59% </a:t>
            </a:r>
            <a:r>
              <a:rPr lang="en-US" dirty="0" smtClean="0">
                <a:latin typeface="Century Gothic" panose="020B0502020202020204" pitchFamily="34" charset="0"/>
                <a:sym typeface="Calibri"/>
              </a:rPr>
              <a:t>decline seen at the end of March</a:t>
            </a:r>
            <a:endParaRPr lang="en-US" dirty="0">
              <a:latin typeface="Century Gothic" panose="020B0502020202020204" pitchFamily="34" charset="0"/>
              <a:sym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1382" y="2535274"/>
            <a:ext cx="2920237" cy="339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2192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0" ma:contentTypeDescription="Create a new document." ma:contentTypeScope="" ma:versionID="79e5ac0314910346e238df8c02ec4081">
  <xsd:schema xmlns:xsd="http://www.w3.org/2001/XMLSchema" xmlns:xs="http://www.w3.org/2001/XMLSchema" xmlns:p="http://schemas.microsoft.com/office/2006/metadata/properties" xmlns:ns2="f66c9f24-4844-4d15-b9ba-64c15d203fe1" targetNamespace="http://schemas.microsoft.com/office/2006/metadata/properties" ma:root="true" ma:fieldsID="a6fc78754258847ce405df8894f95411" ns2:_="">
    <xsd:import namespace="f66c9f24-4844-4d15-b9ba-64c15d203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F7653A1-2D7D-42EA-9750-BDE669D4E9DB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www.w3.org/XML/1998/namespace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fopath/2007/PartnerControls"/>
    <ds:schemaRef ds:uri="f66c9f24-4844-4d15-b9ba-64c15d203fe1"/>
  </ds:schemaRefs>
</ds:datastoreItem>
</file>

<file path=customXml/itemProps2.xml><?xml version="1.0" encoding="utf-8"?>
<ds:datastoreItem xmlns:ds="http://schemas.openxmlformats.org/officeDocument/2006/customXml" ds:itemID="{D9AAA4F5-5957-4DD7-85D2-46F71D62F4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1BDE44-2286-49ED-A3B0-D1D072314E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6c9f24-4844-4d15-b9ba-64c15d203f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13915</TotalTime>
  <Words>102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Helvetica</vt:lpstr>
      <vt:lpstr>Office Theme</vt:lpstr>
      <vt:lpstr>AM/FM radio works for auto dealers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545</cp:revision>
  <cp:lastPrinted>2018-05-08T16:45:16Z</cp:lastPrinted>
  <dcterms:modified xsi:type="dcterms:W3CDTF">2020-09-29T18:20:19Z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4862400</vt:r8>
  </property>
</Properties>
</file>