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663" r:id="rId2"/>
    <p:sldId id="665" r:id="rId3"/>
  </p:sldIdLst>
  <p:sldSz cx="9144000" cy="6858000" type="screen4x3"/>
  <p:notesSz cx="7315200" cy="96012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01588E"/>
    <a:srgbClr val="002063"/>
    <a:srgbClr val="2DA5D7"/>
    <a:srgbClr val="0773B1"/>
    <a:srgbClr val="1C61A0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73" autoAdjust="0"/>
    <p:restoredTop sz="94025" autoAdjust="0"/>
  </p:normalViewPr>
  <p:slideViewPr>
    <p:cSldViewPr snapToGrid="0" snapToObjects="1">
      <p:cViewPr varScale="1">
        <p:scale>
          <a:sx n="57" d="100"/>
          <a:sy n="57" d="100"/>
        </p:scale>
        <p:origin x="67" y="101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96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F8516-2899-B645-A02E-84909ADB0A76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75360" y="4560570"/>
            <a:ext cx="5364480" cy="432054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12:notes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79" cy="4224814"/>
          </a:xfrm>
          <a:prstGeom prst="rect">
            <a:avLst/>
          </a:prstGeom>
        </p:spPr>
        <p:txBody>
          <a:bodyPr spcFirstLastPara="1" wrap="square" lIns="94213" tIns="94213" rIns="94213" bIns="94213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1157" name="Google Shape;11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9574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12:notes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79" cy="4224814"/>
          </a:xfrm>
          <a:prstGeom prst="rect">
            <a:avLst/>
          </a:prstGeom>
        </p:spPr>
        <p:txBody>
          <a:bodyPr spcFirstLastPara="1" wrap="square" lIns="94213" tIns="94213" rIns="94213" bIns="94213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1157" name="Google Shape;115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89646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>
            <a:extLst/>
          </a:blip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>
            <a:extLst/>
          </a:blip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p186"/>
          <p:cNvSpPr txBox="1">
            <a:spLocks noGrp="1"/>
          </p:cNvSpPr>
          <p:nvPr>
            <p:ph type="title" idx="4294967295"/>
          </p:nvPr>
        </p:nvSpPr>
        <p:spPr>
          <a:xfrm>
            <a:off x="1025769" y="747713"/>
            <a:ext cx="7092463" cy="4286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ctr"/>
            <a:r>
              <a:rPr lang="en-US" dirty="0"/>
              <a:t>Heavy AM/FM radio listeners are likely to spend more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2854620"/>
              </p:ext>
            </p:extLst>
          </p:nvPr>
        </p:nvGraphicFramePr>
        <p:xfrm>
          <a:off x="148342" y="1176334"/>
          <a:ext cx="4326904" cy="48141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5811">
                  <a:extLst>
                    <a:ext uri="{9D8B030D-6E8A-4147-A177-3AD203B41FA5}">
                      <a16:colId xmlns:a16="http://schemas.microsoft.com/office/drawing/2014/main" val="1372800634"/>
                    </a:ext>
                  </a:extLst>
                </a:gridCol>
                <a:gridCol w="747031">
                  <a:extLst>
                    <a:ext uri="{9D8B030D-6E8A-4147-A177-3AD203B41FA5}">
                      <a16:colId xmlns:a16="http://schemas.microsoft.com/office/drawing/2014/main" val="3598782676"/>
                    </a:ext>
                  </a:extLst>
                </a:gridCol>
                <a:gridCol w="747031">
                  <a:extLst>
                    <a:ext uri="{9D8B030D-6E8A-4147-A177-3AD203B41FA5}">
                      <a16:colId xmlns:a16="http://schemas.microsoft.com/office/drawing/2014/main" val="2585628756"/>
                    </a:ext>
                  </a:extLst>
                </a:gridCol>
                <a:gridCol w="747031">
                  <a:extLst>
                    <a:ext uri="{9D8B030D-6E8A-4147-A177-3AD203B41FA5}">
                      <a16:colId xmlns:a16="http://schemas.microsoft.com/office/drawing/2014/main" val="3088351382"/>
                    </a:ext>
                  </a:extLst>
                </a:gridCol>
              </a:tblGrid>
              <a:tr h="1231767">
                <a:tc>
                  <a:txBody>
                    <a:bodyPr/>
                    <a:lstStyle/>
                    <a:p>
                      <a:pPr marL="0" marR="0" lvl="0" indent="0" algn="ctr" defTabSz="45714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dirty="0">
                          <a:solidFill>
                            <a:schemeClr val="bg1"/>
                          </a:solidFill>
                        </a:rPr>
                        <a:t>Intend to spend more</a:t>
                      </a:r>
                      <a:br>
                        <a:rPr lang="en-US" sz="1200" b="1" u="none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200" b="1" u="none" dirty="0">
                          <a:solidFill>
                            <a:schemeClr val="bg1"/>
                          </a:solidFill>
                        </a:rPr>
                        <a:t>money than they are now once restrictions are eased</a:t>
                      </a:r>
                      <a:br>
                        <a:rPr lang="en-US" sz="1200" b="1" u="none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200" b="1" u="none" dirty="0" smtClean="0">
                          <a:solidFill>
                            <a:schemeClr val="bg1"/>
                          </a:solidFill>
                        </a:rPr>
                        <a:t>(within 2 </a:t>
                      </a:r>
                      <a:r>
                        <a:rPr lang="en-US" sz="1200" b="1" u="none" dirty="0">
                          <a:solidFill>
                            <a:schemeClr val="bg1"/>
                          </a:solidFill>
                        </a:rPr>
                        <a:t>months)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Heavy TV viewers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Heavy AM/FM radio listeners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0752488"/>
                  </a:ext>
                </a:extLst>
              </a:tr>
              <a:tr h="265296">
                <a:tc>
                  <a:txBody>
                    <a:bodyPr/>
                    <a:lstStyle/>
                    <a:p>
                      <a:pPr marL="112713" indent="0" algn="l" fontAlgn="b"/>
                      <a:r>
                        <a:rPr lang="en-US" sz="1200" u="none" strike="noStrike" dirty="0">
                          <a:effectLst/>
                        </a:rPr>
                        <a:t>Grocery/warehouse stores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57%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57%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rgbClr val="2DA5D7"/>
                          </a:solidFill>
                          <a:effectLst/>
                        </a:rPr>
                        <a:t>65%</a:t>
                      </a:r>
                      <a:endParaRPr lang="en-US" sz="1200" b="1" i="0" u="none" strike="noStrike" dirty="0">
                        <a:solidFill>
                          <a:srgbClr val="2DA5D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5621479"/>
                  </a:ext>
                </a:extLst>
              </a:tr>
              <a:tr h="265296">
                <a:tc>
                  <a:txBody>
                    <a:bodyPr/>
                    <a:lstStyle/>
                    <a:p>
                      <a:pPr marL="112713" indent="0" algn="l" fontAlgn="b"/>
                      <a:r>
                        <a:rPr lang="en-US" sz="1200" u="none" strike="noStrike" dirty="0">
                          <a:effectLst/>
                        </a:rPr>
                        <a:t>Gas station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57%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43%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rgbClr val="2DA5D7"/>
                          </a:solidFill>
                          <a:effectLst/>
                        </a:rPr>
                        <a:t>53%</a:t>
                      </a:r>
                      <a:endParaRPr lang="en-US" sz="1200" b="1" i="0" u="none" strike="noStrike" dirty="0">
                        <a:solidFill>
                          <a:srgbClr val="2DA5D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8854926"/>
                  </a:ext>
                </a:extLst>
              </a:tr>
              <a:tr h="504062">
                <a:tc>
                  <a:txBody>
                    <a:bodyPr/>
                    <a:lstStyle/>
                    <a:p>
                      <a:pPr marL="112713" indent="0" algn="l" fontAlgn="b"/>
                      <a:r>
                        <a:rPr lang="en-US" sz="1200" u="none" strike="noStrike" dirty="0">
                          <a:effectLst/>
                        </a:rPr>
                        <a:t>Takeout from restaurant or fast food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54%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52%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rgbClr val="2DA5D7"/>
                          </a:solidFill>
                          <a:effectLst/>
                        </a:rPr>
                        <a:t>57%</a:t>
                      </a:r>
                      <a:endParaRPr lang="en-US" sz="1200" b="1" i="0" u="none" strike="noStrike" dirty="0">
                        <a:solidFill>
                          <a:srgbClr val="2DA5D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293872"/>
                  </a:ext>
                </a:extLst>
              </a:tr>
              <a:tr h="265296">
                <a:tc>
                  <a:txBody>
                    <a:bodyPr/>
                    <a:lstStyle/>
                    <a:p>
                      <a:pPr marL="112713" indent="0" algn="l" fontAlgn="b"/>
                      <a:r>
                        <a:rPr lang="en-US" sz="1200" u="none" strike="noStrike" dirty="0">
                          <a:effectLst/>
                        </a:rPr>
                        <a:t>Dining out at a restaurant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43%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39%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rgbClr val="2DA5D7"/>
                          </a:solidFill>
                          <a:effectLst/>
                        </a:rPr>
                        <a:t>46%</a:t>
                      </a:r>
                      <a:endParaRPr lang="en-US" sz="1200" b="1" i="0" u="none" strike="noStrike" dirty="0">
                        <a:solidFill>
                          <a:srgbClr val="2DA5D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0130592"/>
                  </a:ext>
                </a:extLst>
              </a:tr>
              <a:tr h="265296">
                <a:tc>
                  <a:txBody>
                    <a:bodyPr/>
                    <a:lstStyle/>
                    <a:p>
                      <a:pPr marL="112713" indent="0" algn="l" fontAlgn="b"/>
                      <a:r>
                        <a:rPr lang="en-US" sz="1200" u="none" strike="noStrike" dirty="0">
                          <a:effectLst/>
                        </a:rPr>
                        <a:t>Convenience stores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42%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39%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rgbClr val="2DA5D7"/>
                          </a:solidFill>
                          <a:effectLst/>
                        </a:rPr>
                        <a:t>48%</a:t>
                      </a:r>
                      <a:endParaRPr lang="en-US" sz="1200" b="1" i="0" u="none" strike="noStrike" dirty="0">
                        <a:solidFill>
                          <a:srgbClr val="2DA5D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5499727"/>
                  </a:ext>
                </a:extLst>
              </a:tr>
              <a:tr h="451898">
                <a:tc>
                  <a:txBody>
                    <a:bodyPr/>
                    <a:lstStyle/>
                    <a:p>
                      <a:pPr marL="112713" indent="0" algn="l" fontAlgn="b"/>
                      <a:r>
                        <a:rPr lang="en-US" sz="1200" u="none" strike="noStrike" dirty="0">
                          <a:effectLst/>
                        </a:rPr>
                        <a:t>Hardware/home improvement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27%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21%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rgbClr val="2DA5D7"/>
                          </a:solidFill>
                          <a:effectLst/>
                        </a:rPr>
                        <a:t>35%</a:t>
                      </a:r>
                      <a:endParaRPr lang="en-US" sz="1200" b="1" i="0" u="none" strike="noStrike" dirty="0">
                        <a:solidFill>
                          <a:srgbClr val="2DA5D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0980390"/>
                  </a:ext>
                </a:extLst>
              </a:tr>
              <a:tr h="265296">
                <a:tc>
                  <a:txBody>
                    <a:bodyPr/>
                    <a:lstStyle/>
                    <a:p>
                      <a:pPr marL="112713" indent="0" algn="l" fontAlgn="b"/>
                      <a:r>
                        <a:rPr lang="en-US" sz="1200" u="none" strike="noStrike" dirty="0">
                          <a:effectLst/>
                        </a:rPr>
                        <a:t>Lawn care/landscaping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23%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21%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rgbClr val="2DA5D7"/>
                          </a:solidFill>
                          <a:effectLst/>
                        </a:rPr>
                        <a:t>28%</a:t>
                      </a:r>
                      <a:endParaRPr lang="en-US" sz="1200" b="1" i="0" u="none" strike="noStrike" dirty="0">
                        <a:solidFill>
                          <a:srgbClr val="2DA5D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5424604"/>
                  </a:ext>
                </a:extLst>
              </a:tr>
              <a:tr h="265296">
                <a:tc>
                  <a:txBody>
                    <a:bodyPr/>
                    <a:lstStyle/>
                    <a:p>
                      <a:pPr marL="112713" indent="0" algn="l" fontAlgn="b"/>
                      <a:r>
                        <a:rPr lang="en-US" sz="1200" u="none" strike="noStrike" dirty="0">
                          <a:effectLst/>
                        </a:rPr>
                        <a:t>Liquor stores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22%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17%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rgbClr val="2DA5D7"/>
                          </a:solidFill>
                          <a:effectLst/>
                        </a:rPr>
                        <a:t>29%</a:t>
                      </a:r>
                      <a:endParaRPr lang="en-US" sz="1200" b="1" i="0" u="none" strike="noStrike" dirty="0">
                        <a:solidFill>
                          <a:srgbClr val="2DA5D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1711452"/>
                  </a:ext>
                </a:extLst>
              </a:tr>
              <a:tr h="265296">
                <a:tc>
                  <a:txBody>
                    <a:bodyPr/>
                    <a:lstStyle/>
                    <a:p>
                      <a:pPr marL="112713" indent="0" algn="l" fontAlgn="b"/>
                      <a:r>
                        <a:rPr lang="en-US" sz="1200" u="none" strike="noStrike" dirty="0">
                          <a:effectLst/>
                        </a:rPr>
                        <a:t>Laundry/dry cleaners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22%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22%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rgbClr val="2DA5D7"/>
                          </a:solidFill>
                          <a:effectLst/>
                        </a:rPr>
                        <a:t>25%</a:t>
                      </a:r>
                      <a:endParaRPr lang="en-US" sz="1200" b="1" i="0" u="none" strike="noStrike" dirty="0">
                        <a:solidFill>
                          <a:srgbClr val="2DA5D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9432149"/>
                  </a:ext>
                </a:extLst>
              </a:tr>
              <a:tr h="265296">
                <a:tc>
                  <a:txBody>
                    <a:bodyPr/>
                    <a:lstStyle/>
                    <a:p>
                      <a:pPr marL="112713" indent="0" algn="l" fontAlgn="b"/>
                      <a:r>
                        <a:rPr lang="en-US" sz="1200" u="none" strike="noStrike" dirty="0">
                          <a:effectLst/>
                        </a:rPr>
                        <a:t>Auto repair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21%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17%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rgbClr val="2DA5D7"/>
                          </a:solidFill>
                          <a:effectLst/>
                        </a:rPr>
                        <a:t>25%</a:t>
                      </a:r>
                      <a:endParaRPr lang="en-US" sz="1200" b="1" i="0" u="none" strike="noStrike" dirty="0">
                        <a:solidFill>
                          <a:srgbClr val="2DA5D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4788410"/>
                  </a:ext>
                </a:extLst>
              </a:tr>
              <a:tr h="504062">
                <a:tc>
                  <a:txBody>
                    <a:bodyPr/>
                    <a:lstStyle/>
                    <a:p>
                      <a:pPr marL="112713" indent="0" algn="l" fontAlgn="b"/>
                      <a:r>
                        <a:rPr lang="en-US" sz="1200" u="none" strike="noStrike" dirty="0">
                          <a:effectLst/>
                        </a:rPr>
                        <a:t>Financial services</a:t>
                      </a:r>
                      <a:r>
                        <a:rPr lang="en-US" sz="1200" u="none" strike="noStrike" baseline="0" dirty="0">
                          <a:effectLst/>
                        </a:rPr>
                        <a:t> </a:t>
                      </a:r>
                      <a:r>
                        <a:rPr lang="en-US" sz="1200" u="none" strike="noStrike" dirty="0">
                          <a:effectLst/>
                        </a:rPr>
                        <a:t>(bank/investments)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21%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16%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rgbClr val="2DA5D7"/>
                          </a:solidFill>
                          <a:effectLst/>
                        </a:rPr>
                        <a:t>23%</a:t>
                      </a:r>
                      <a:endParaRPr lang="en-US" sz="1200" b="1" i="0" u="none" strike="noStrike" dirty="0">
                        <a:solidFill>
                          <a:srgbClr val="2DA5D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7160434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468495"/>
              </p:ext>
            </p:extLst>
          </p:nvPr>
        </p:nvGraphicFramePr>
        <p:xfrm>
          <a:off x="4663519" y="1176347"/>
          <a:ext cx="4334256" cy="48210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4832">
                  <a:extLst>
                    <a:ext uri="{9D8B030D-6E8A-4147-A177-3AD203B41FA5}">
                      <a16:colId xmlns:a16="http://schemas.microsoft.com/office/drawing/2014/main" val="3822430954"/>
                    </a:ext>
                  </a:extLst>
                </a:gridCol>
                <a:gridCol w="749808">
                  <a:extLst>
                    <a:ext uri="{9D8B030D-6E8A-4147-A177-3AD203B41FA5}">
                      <a16:colId xmlns:a16="http://schemas.microsoft.com/office/drawing/2014/main" val="3047230230"/>
                    </a:ext>
                  </a:extLst>
                </a:gridCol>
                <a:gridCol w="749808">
                  <a:extLst>
                    <a:ext uri="{9D8B030D-6E8A-4147-A177-3AD203B41FA5}">
                      <a16:colId xmlns:a16="http://schemas.microsoft.com/office/drawing/2014/main" val="345877915"/>
                    </a:ext>
                  </a:extLst>
                </a:gridCol>
                <a:gridCol w="749808">
                  <a:extLst>
                    <a:ext uri="{9D8B030D-6E8A-4147-A177-3AD203B41FA5}">
                      <a16:colId xmlns:a16="http://schemas.microsoft.com/office/drawing/2014/main" val="4200655481"/>
                    </a:ext>
                  </a:extLst>
                </a:gridCol>
              </a:tblGrid>
              <a:tr h="1223615">
                <a:tc>
                  <a:txBody>
                    <a:bodyPr/>
                    <a:lstStyle/>
                    <a:p>
                      <a:pPr marL="0" marR="0" lvl="0" indent="0" algn="ctr" defTabSz="45714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dirty="0">
                          <a:solidFill>
                            <a:schemeClr val="bg1"/>
                          </a:solidFill>
                        </a:rPr>
                        <a:t>Intend to spend more</a:t>
                      </a:r>
                    </a:p>
                    <a:p>
                      <a:pPr marL="0" marR="0" lvl="0" indent="0" algn="ctr" defTabSz="45714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dirty="0">
                          <a:solidFill>
                            <a:schemeClr val="bg1"/>
                          </a:solidFill>
                        </a:rPr>
                        <a:t>money than they are now once restrictions are eased</a:t>
                      </a:r>
                    </a:p>
                    <a:p>
                      <a:pPr marL="0" marR="0" lvl="0" indent="0" algn="ctr" defTabSz="45714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dirty="0" smtClean="0">
                          <a:solidFill>
                            <a:schemeClr val="bg1"/>
                          </a:solidFill>
                        </a:rPr>
                        <a:t>(within 2 </a:t>
                      </a:r>
                      <a:r>
                        <a:rPr lang="en-US" sz="1200" b="1" u="none" dirty="0">
                          <a:solidFill>
                            <a:schemeClr val="bg1"/>
                          </a:solidFill>
                        </a:rPr>
                        <a:t>months)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Heavy TV viewers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Heavy </a:t>
                      </a:r>
                      <a:r>
                        <a:rPr lang="en-US" sz="12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AM/FM</a:t>
                      </a:r>
                      <a:r>
                        <a:rPr lang="en-US" sz="1200" b="1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b="1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radio listeners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841031"/>
                  </a:ext>
                </a:extLst>
              </a:tr>
              <a:tr h="277420">
                <a:tc>
                  <a:txBody>
                    <a:bodyPr/>
                    <a:lstStyle/>
                    <a:p>
                      <a:pPr marL="112713" indent="0" algn="l" fontAlgn="b"/>
                      <a:r>
                        <a:rPr lang="en-US" sz="1200" u="none" strike="noStrike" dirty="0">
                          <a:effectLst/>
                        </a:rPr>
                        <a:t>Auto parts store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19%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19%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142" rtl="0" eaLnBrk="1" fontAlgn="b" latinLnBrk="0" hangingPunct="1"/>
                      <a:r>
                        <a:rPr lang="en-US" sz="1200" b="1" u="none" strike="noStrike" kern="1200" dirty="0">
                          <a:solidFill>
                            <a:srgbClr val="2DA5D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27%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0330828"/>
                  </a:ext>
                </a:extLst>
              </a:tr>
              <a:tr h="449859">
                <a:tc>
                  <a:txBody>
                    <a:bodyPr/>
                    <a:lstStyle/>
                    <a:p>
                      <a:pPr marL="112713" indent="0" algn="l" fontAlgn="b"/>
                      <a:r>
                        <a:rPr lang="en-US" sz="1200" u="none" strike="noStrike" dirty="0">
                          <a:effectLst/>
                        </a:rPr>
                        <a:t>Remodeling/home improvements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18%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16%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142" rtl="0" eaLnBrk="1" fontAlgn="b" latinLnBrk="0" hangingPunct="1"/>
                      <a:r>
                        <a:rPr lang="en-US" sz="1200" b="1" u="none" strike="noStrike" kern="1200" dirty="0">
                          <a:solidFill>
                            <a:srgbClr val="2DA5D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28%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9403302"/>
                  </a:ext>
                </a:extLst>
              </a:tr>
              <a:tr h="277420">
                <a:tc>
                  <a:txBody>
                    <a:bodyPr/>
                    <a:lstStyle/>
                    <a:p>
                      <a:pPr marL="112713" indent="0" algn="l" fontAlgn="b"/>
                      <a:r>
                        <a:rPr lang="en-US" sz="1200" u="none" strike="noStrike" dirty="0">
                          <a:effectLst/>
                        </a:rPr>
                        <a:t>Insurance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17%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11%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142" rtl="0" eaLnBrk="1" fontAlgn="b" latinLnBrk="0" hangingPunct="1"/>
                      <a:r>
                        <a:rPr lang="en-US" sz="1200" b="1" u="none" strike="noStrike" kern="1200" dirty="0">
                          <a:solidFill>
                            <a:srgbClr val="2DA5D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569391"/>
                  </a:ext>
                </a:extLst>
              </a:tr>
              <a:tr h="277420">
                <a:tc>
                  <a:txBody>
                    <a:bodyPr/>
                    <a:lstStyle/>
                    <a:p>
                      <a:pPr marL="112713" indent="0" algn="l" fontAlgn="b"/>
                      <a:r>
                        <a:rPr lang="en-US" sz="1200" u="none" strike="noStrike" dirty="0">
                          <a:effectLst/>
                        </a:rPr>
                        <a:t>Cleaning service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14%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12%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142" rtl="0" eaLnBrk="1" fontAlgn="b" latinLnBrk="0" hangingPunct="1"/>
                      <a:r>
                        <a:rPr lang="en-US" sz="1200" b="1" u="none" strike="noStrike" kern="1200" dirty="0">
                          <a:solidFill>
                            <a:srgbClr val="2DA5D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22%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0286221"/>
                  </a:ext>
                </a:extLst>
              </a:tr>
              <a:tr h="277420">
                <a:tc>
                  <a:txBody>
                    <a:bodyPr/>
                    <a:lstStyle/>
                    <a:p>
                      <a:pPr marL="112713" indent="0" algn="l" fontAlgn="b"/>
                      <a:r>
                        <a:rPr lang="en-US" sz="1200" u="none" strike="noStrike" dirty="0">
                          <a:effectLst/>
                        </a:rPr>
                        <a:t>Furniture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12%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8%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142" rtl="0" eaLnBrk="1" fontAlgn="b" latinLnBrk="0" hangingPunct="1"/>
                      <a:r>
                        <a:rPr lang="en-US" sz="1200" b="1" u="none" strike="noStrike" kern="1200" dirty="0">
                          <a:solidFill>
                            <a:srgbClr val="2DA5D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0666613"/>
                  </a:ext>
                </a:extLst>
              </a:tr>
              <a:tr h="366473">
                <a:tc>
                  <a:txBody>
                    <a:bodyPr/>
                    <a:lstStyle/>
                    <a:p>
                      <a:pPr marL="112713" indent="0" algn="l" fontAlgn="b"/>
                      <a:r>
                        <a:rPr lang="en-US" sz="1200" u="none" strike="noStrike" dirty="0">
                          <a:effectLst/>
                        </a:rPr>
                        <a:t>Accounting/CPA/tax prep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12%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11%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142" rtl="0" eaLnBrk="1" fontAlgn="b" latinLnBrk="0" hangingPunct="1"/>
                      <a:r>
                        <a:rPr lang="en-US" sz="1200" b="1" u="none" strike="noStrike" kern="1200" dirty="0">
                          <a:solidFill>
                            <a:srgbClr val="2DA5D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14%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373927"/>
                  </a:ext>
                </a:extLst>
              </a:tr>
              <a:tr h="277420">
                <a:tc>
                  <a:txBody>
                    <a:bodyPr/>
                    <a:lstStyle/>
                    <a:p>
                      <a:pPr marL="112713" indent="0" algn="l" fontAlgn="b"/>
                      <a:r>
                        <a:rPr lang="en-US" sz="1200" u="none" strike="noStrike" dirty="0">
                          <a:effectLst/>
                        </a:rPr>
                        <a:t>Hotel reservations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12%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6%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142" rtl="0" eaLnBrk="1" fontAlgn="b" latinLnBrk="0" hangingPunct="1"/>
                      <a:r>
                        <a:rPr lang="en-US" sz="1200" b="1" u="none" strike="noStrike" kern="1200" dirty="0">
                          <a:solidFill>
                            <a:srgbClr val="2DA5D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7534113"/>
                  </a:ext>
                </a:extLst>
              </a:tr>
              <a:tr h="277420">
                <a:tc>
                  <a:txBody>
                    <a:bodyPr/>
                    <a:lstStyle/>
                    <a:p>
                      <a:pPr marL="112713" indent="0" algn="l" fontAlgn="b"/>
                      <a:r>
                        <a:rPr lang="en-US" sz="1200" u="none" strike="noStrike" dirty="0">
                          <a:effectLst/>
                        </a:rPr>
                        <a:t>Electrical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11%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6%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142" rtl="0" eaLnBrk="1" fontAlgn="b" latinLnBrk="0" hangingPunct="1"/>
                      <a:r>
                        <a:rPr lang="en-US" sz="1200" b="1" u="none" strike="noStrike" kern="1200" dirty="0">
                          <a:solidFill>
                            <a:srgbClr val="2DA5D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768840"/>
                  </a:ext>
                </a:extLst>
              </a:tr>
              <a:tr h="277420">
                <a:tc>
                  <a:txBody>
                    <a:bodyPr/>
                    <a:lstStyle/>
                    <a:p>
                      <a:pPr marL="112713" indent="0" algn="l" fontAlgn="b"/>
                      <a:r>
                        <a:rPr lang="en-US" sz="1200" u="none" strike="noStrike" dirty="0">
                          <a:effectLst/>
                        </a:rPr>
                        <a:t>Plumbing/HVAC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10%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9%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142" rtl="0" eaLnBrk="1" fontAlgn="b" latinLnBrk="0" hangingPunct="1"/>
                      <a:r>
                        <a:rPr lang="en-US" sz="1200" b="1" u="none" strike="noStrike" kern="1200" dirty="0">
                          <a:solidFill>
                            <a:srgbClr val="2DA5D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589222"/>
                  </a:ext>
                </a:extLst>
              </a:tr>
              <a:tr h="277420">
                <a:tc>
                  <a:txBody>
                    <a:bodyPr/>
                    <a:lstStyle/>
                    <a:p>
                      <a:pPr marL="112713" indent="0" algn="l" fontAlgn="b"/>
                      <a:r>
                        <a:rPr lang="en-US" sz="1200" u="none" strike="noStrike" dirty="0">
                          <a:effectLst/>
                        </a:rPr>
                        <a:t>Legal services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9%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7%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142" rtl="0" eaLnBrk="1" fontAlgn="b" latinLnBrk="0" hangingPunct="1"/>
                      <a:r>
                        <a:rPr lang="en-US" sz="1200" b="1" u="none" strike="noStrike" kern="1200" dirty="0">
                          <a:solidFill>
                            <a:srgbClr val="2DA5D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8485640"/>
                  </a:ext>
                </a:extLst>
              </a:tr>
              <a:tr h="277420">
                <a:tc>
                  <a:txBody>
                    <a:bodyPr/>
                    <a:lstStyle/>
                    <a:p>
                      <a:pPr marL="112713" indent="0" algn="l" fontAlgn="b"/>
                      <a:r>
                        <a:rPr lang="en-US" sz="1200" u="none" strike="noStrike" dirty="0">
                          <a:effectLst/>
                        </a:rPr>
                        <a:t>Air travel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8%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4%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142" rtl="0" eaLnBrk="1" fontAlgn="b" latinLnBrk="0" hangingPunct="1"/>
                      <a:r>
                        <a:rPr lang="en-US" sz="1200" b="1" u="none" strike="noStrike" kern="1200" dirty="0">
                          <a:solidFill>
                            <a:srgbClr val="2DA5D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12%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6630000"/>
                  </a:ext>
                </a:extLst>
              </a:tr>
              <a:tr h="277420">
                <a:tc>
                  <a:txBody>
                    <a:bodyPr/>
                    <a:lstStyle/>
                    <a:p>
                      <a:pPr marL="112713" indent="0" algn="l" fontAlgn="b"/>
                      <a:r>
                        <a:rPr lang="en-US" sz="1200" u="none" strike="noStrike" dirty="0">
                          <a:effectLst/>
                        </a:rPr>
                        <a:t>Car rental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7%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4%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457142" rtl="0" eaLnBrk="1" fontAlgn="b" latinLnBrk="0" hangingPunct="1"/>
                      <a:r>
                        <a:rPr lang="en-US" sz="1200" b="1" u="none" strike="noStrike" kern="1200" dirty="0">
                          <a:solidFill>
                            <a:srgbClr val="2DA5D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DA5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9067308"/>
                  </a:ext>
                </a:extLst>
              </a:tr>
            </a:tbl>
          </a:graphicData>
        </a:graphic>
      </p:graphicFrame>
      <p:sp>
        <p:nvSpPr>
          <p:cNvPr id="6" name="Shape 160">
            <a:extLst>
              <a:ext uri="{FF2B5EF4-FFF2-40B4-BE49-F238E27FC236}">
                <a16:creationId xmlns:a16="http://schemas.microsoft.com/office/drawing/2014/main" id="{4F048904-588A-0642-BD41-9EBE7461E7B2}"/>
              </a:ext>
            </a:extLst>
          </p:cNvPr>
          <p:cNvSpPr/>
          <p:nvPr/>
        </p:nvSpPr>
        <p:spPr>
          <a:xfrm>
            <a:off x="104160" y="6368677"/>
            <a:ext cx="5651872" cy="461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0957" tIns="60957" rIns="60957" bIns="60957">
            <a:spAutoFit/>
          </a:bodyPr>
          <a:lstStyle/>
          <a:p>
            <a:pPr defTabSz="457189"/>
            <a:r>
              <a:rPr lang="en-US" sz="1100" dirty="0">
                <a:ea typeface="Century Gothic"/>
                <a:cs typeface="Century Gothic"/>
                <a:sym typeface="Century Gothic"/>
              </a:rPr>
              <a:t>Source: Custom Nielsen study conducted April 30-May 2 via an online survey, based on a weighted sample of 1000 persons 18+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FF0000"/>
                </a:solidFill>
              </a:rPr>
              <a:t>INSERT STATION LOGO HERE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1498563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p186"/>
          <p:cNvSpPr txBox="1">
            <a:spLocks noGrp="1"/>
          </p:cNvSpPr>
          <p:nvPr>
            <p:ph type="title" idx="4294967295"/>
          </p:nvPr>
        </p:nvSpPr>
        <p:spPr>
          <a:xfrm>
            <a:off x="0" y="872810"/>
            <a:ext cx="9144000" cy="2950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ctr"/>
            <a:r>
              <a:rPr lang="en-US" sz="2800" dirty="0"/>
              <a:t>Heavy AM/FM radio listeners are more likely to make a major auto </a:t>
            </a:r>
            <a:r>
              <a:rPr lang="en-US" sz="2800" dirty="0" smtClean="0"/>
              <a:t>purchase </a:t>
            </a:r>
            <a:r>
              <a:rPr lang="en-US" sz="2800" dirty="0"/>
              <a:t>in the next 12 months</a:t>
            </a:r>
            <a:endParaRPr sz="2800" dirty="0"/>
          </a:p>
        </p:txBody>
      </p:sp>
      <p:sp>
        <p:nvSpPr>
          <p:cNvPr id="2" name="Rectangle 1"/>
          <p:cNvSpPr/>
          <p:nvPr/>
        </p:nvSpPr>
        <p:spPr>
          <a:xfrm>
            <a:off x="0" y="1376554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hangingPunct="1">
              <a:defRPr/>
            </a:pPr>
            <a:r>
              <a:rPr lang="en-US" sz="1500" b="1" kern="1200" dirty="0" smtClean="0">
                <a:solidFill>
                  <a:schemeClr val="tx1"/>
                </a:solidFill>
                <a:latin typeface="Century Gothic"/>
                <a:ea typeface="+mn-ea"/>
                <a:cs typeface="+mn-cs"/>
              </a:rPr>
              <a:t>Q: How </a:t>
            </a:r>
            <a:r>
              <a:rPr lang="en-US" sz="1500" b="1" kern="1200" dirty="0">
                <a:solidFill>
                  <a:schemeClr val="tx1"/>
                </a:solidFill>
                <a:latin typeface="Century Gothic"/>
                <a:ea typeface="+mn-ea"/>
                <a:cs typeface="+mn-cs"/>
              </a:rPr>
              <a:t>soon after the restrictions are eased would you make that postponed major purchase</a:t>
            </a:r>
            <a:r>
              <a:rPr lang="en-US" sz="1500" b="1" kern="1200" dirty="0" smtClean="0">
                <a:solidFill>
                  <a:schemeClr val="tx1"/>
                </a:solidFill>
                <a:latin typeface="Century Gothic"/>
                <a:ea typeface="+mn-ea"/>
                <a:cs typeface="+mn-cs"/>
              </a:rPr>
              <a:t>?</a:t>
            </a:r>
          </a:p>
          <a:p>
            <a:pPr algn="ctr" defTabSz="685800" hangingPunct="1">
              <a:defRPr/>
            </a:pPr>
            <a:r>
              <a:rPr lang="en-US" sz="1500" b="1" kern="1200" dirty="0">
                <a:solidFill>
                  <a:schemeClr val="tx1"/>
                </a:solidFill>
              </a:rPr>
              <a:t>(Base = postponed major purchase)</a:t>
            </a:r>
          </a:p>
          <a:p>
            <a:pPr algn="ctr" defTabSz="685800" hangingPunct="1">
              <a:defRPr/>
            </a:pPr>
            <a:endParaRPr lang="en-US" sz="1500" b="1" kern="1200" dirty="0" smtClean="0">
              <a:solidFill>
                <a:schemeClr val="tx1"/>
              </a:solidFill>
              <a:latin typeface="Century Gothic"/>
              <a:ea typeface="+mn-ea"/>
              <a:cs typeface="+mn-cs"/>
            </a:endParaRPr>
          </a:p>
          <a:p>
            <a:pPr algn="ctr" defTabSz="685800" hangingPunct="1">
              <a:defRPr/>
            </a:pPr>
            <a:r>
              <a:rPr lang="en-US" sz="1500" b="1" dirty="0" smtClean="0">
                <a:solidFill>
                  <a:schemeClr val="tx1"/>
                </a:solidFill>
              </a:rPr>
              <a:t>% </a:t>
            </a:r>
            <a:r>
              <a:rPr lang="en-US" sz="1500" b="1" dirty="0">
                <a:solidFill>
                  <a:schemeClr val="tx1"/>
                </a:solidFill>
              </a:rPr>
              <a:t>who intend to purchase or lease a new/used vehicle in the next 12 </a:t>
            </a:r>
            <a:r>
              <a:rPr lang="en-US" sz="1500" b="1" dirty="0" smtClean="0">
                <a:solidFill>
                  <a:schemeClr val="tx1"/>
                </a:solidFill>
              </a:rPr>
              <a:t>months</a:t>
            </a:r>
          </a:p>
        </p:txBody>
      </p:sp>
      <p:sp>
        <p:nvSpPr>
          <p:cNvPr id="11" name="Shape 160">
            <a:extLst>
              <a:ext uri="{FF2B5EF4-FFF2-40B4-BE49-F238E27FC236}">
                <a16:creationId xmlns:a16="http://schemas.microsoft.com/office/drawing/2014/main" id="{4F048904-588A-0642-BD41-9EBE7461E7B2}"/>
              </a:ext>
            </a:extLst>
          </p:cNvPr>
          <p:cNvSpPr/>
          <p:nvPr/>
        </p:nvSpPr>
        <p:spPr>
          <a:xfrm>
            <a:off x="104160" y="6368677"/>
            <a:ext cx="5651872" cy="461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0957" tIns="60957" rIns="60957" bIns="60957">
            <a:spAutoFit/>
          </a:bodyPr>
          <a:lstStyle/>
          <a:p>
            <a:pPr defTabSz="457189"/>
            <a:r>
              <a:rPr lang="en-US" sz="1100" dirty="0">
                <a:ea typeface="Century Gothic"/>
                <a:cs typeface="Century Gothic"/>
                <a:sym typeface="Century Gothic"/>
              </a:rPr>
              <a:t>Source: Custom Nielsen study conducted April 30-May 2 via an online survey, based on a weighted sample of 1000 persons 18+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FF0000"/>
                </a:solidFill>
              </a:rPr>
              <a:t>INSERT STATION LOGO HERE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sym typeface="Helvetic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96" y="2360684"/>
            <a:ext cx="8766808" cy="355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9974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14381</TotalTime>
  <Words>351</Words>
  <Application>Microsoft Office PowerPoint</Application>
  <PresentationFormat>On-screen Show (4:3)</PresentationFormat>
  <Paragraphs>112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Century Gothic</vt:lpstr>
      <vt:lpstr>Helvetica</vt:lpstr>
      <vt:lpstr>Office Theme</vt:lpstr>
      <vt:lpstr>Heavy AM/FM radio listeners are likely to spend more</vt:lpstr>
      <vt:lpstr>Heavy AM/FM radio listeners are more likely to make a major auto purchase in the next 12 months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SVetrano</cp:lastModifiedBy>
  <cp:revision>668</cp:revision>
  <cp:lastPrinted>2018-05-08T16:45:16Z</cp:lastPrinted>
  <dcterms:modified xsi:type="dcterms:W3CDTF">2020-05-14T14:30:39Z</dcterms:modified>
</cp:coreProperties>
</file>